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0"/>
  </p:notesMasterIdLst>
  <p:sldIdLst>
    <p:sldId id="256" r:id="rId2"/>
    <p:sldId id="299" r:id="rId3"/>
    <p:sldId id="300" r:id="rId4"/>
    <p:sldId id="301" r:id="rId5"/>
    <p:sldId id="302" r:id="rId6"/>
    <p:sldId id="303" r:id="rId7"/>
    <p:sldId id="304" r:id="rId8"/>
    <p:sldId id="279" r:id="rId9"/>
    <p:sldId id="280" r:id="rId10"/>
    <p:sldId id="283" r:id="rId11"/>
    <p:sldId id="284" r:id="rId12"/>
    <p:sldId id="287" r:id="rId13"/>
    <p:sldId id="261" r:id="rId14"/>
    <p:sldId id="296" r:id="rId15"/>
    <p:sldId id="278" r:id="rId16"/>
    <p:sldId id="288" r:id="rId17"/>
    <p:sldId id="297"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746"/>
    <p:restoredTop sz="72925"/>
  </p:normalViewPr>
  <p:slideViewPr>
    <p:cSldViewPr snapToGrid="0" snapToObjects="1">
      <p:cViewPr varScale="1">
        <p:scale>
          <a:sx n="91" d="100"/>
          <a:sy n="91" d="100"/>
        </p:scale>
        <p:origin x="17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4.tiff>
</file>

<file path=ppt/media/image5.tif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039EFD-A558-D44E-897A-C9A9228A0D28}" type="datetimeFigureOut">
              <a:rPr lang="en-US" smtClean="0"/>
              <a:t>7/29/19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44939E-7419-5E4D-820A-8994A0DC3293}" type="slidenum">
              <a:rPr lang="en-US" smtClean="0"/>
              <a:t>‹#›</a:t>
            </a:fld>
            <a:endParaRPr lang="en-US"/>
          </a:p>
        </p:txBody>
      </p:sp>
    </p:spTree>
    <p:extLst>
      <p:ext uri="{BB962C8B-B14F-4D97-AF65-F5344CB8AC3E}">
        <p14:creationId xmlns:p14="http://schemas.microsoft.com/office/powerpoint/2010/main" val="77039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en.wikipedia.org/wiki/Statue_of_Liberty"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en.wikipedia.org/wiki/Washington_Monument"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human genome consists of approximately 3.1467 billion base pairs (a number just slightly less than the number of seconds in 100 years: 3.15576 billion). Thus, 1,206,980 single-sided sheets would be needed to display the entire human genome in this way. A modern ream of printer paper consists of 500 sheets of paper and is about 2.1" (5.33 cm) thick. One would therefore need to use 2,414 reams of paper to print the human genome in the format just described. A stack of that many reams of paper would stand 424.4 feet (129.36 m) tall, approximately midway in height between the </a:t>
            </a:r>
            <a:r>
              <a:rPr lang="en-US" sz="1200" b="0" i="0" kern="1200" dirty="0">
                <a:solidFill>
                  <a:schemeClr val="tx1"/>
                </a:solidFill>
                <a:effectLst/>
                <a:latin typeface="+mn-lt"/>
                <a:ea typeface="+mn-ea"/>
                <a:cs typeface="+mn-cs"/>
                <a:hlinkClick r:id="rId3"/>
              </a:rPr>
              <a:t>Statue of Liberty</a:t>
            </a:r>
            <a:r>
              <a:rPr lang="en-US" sz="1200" b="0" i="0" kern="1200" dirty="0">
                <a:solidFill>
                  <a:schemeClr val="tx1"/>
                </a:solidFill>
                <a:effectLst/>
                <a:latin typeface="+mn-lt"/>
                <a:ea typeface="+mn-ea"/>
                <a:cs typeface="+mn-cs"/>
              </a:rPr>
              <a:t> and the </a:t>
            </a:r>
            <a:r>
              <a:rPr lang="en-US" sz="1200" b="0" i="0" kern="1200" dirty="0">
                <a:solidFill>
                  <a:schemeClr val="tx1"/>
                </a:solidFill>
                <a:effectLst/>
                <a:latin typeface="+mn-lt"/>
                <a:ea typeface="+mn-ea"/>
                <a:cs typeface="+mn-cs"/>
                <a:hlinkClick r:id="rId4"/>
              </a:rPr>
              <a:t>Washington Monument</a:t>
            </a:r>
            <a:r>
              <a:rPr lang="en-US" sz="1200" b="0" i="0" kern="1200" dirty="0">
                <a:solidFill>
                  <a:schemeClr val="tx1"/>
                </a:solidFill>
                <a:effectLst/>
                <a:latin typeface="+mn-lt"/>
                <a:ea typeface="+mn-ea"/>
                <a:cs typeface="+mn-cs"/>
              </a:rPr>
              <a:t>:</a:t>
            </a:r>
          </a:p>
          <a:p>
            <a:br>
              <a:rPr lang="en-US" dirty="0"/>
            </a:br>
            <a:r>
              <a:rPr lang="en-US" dirty="0"/>
              <a:t>http://bio4.us/</a:t>
            </a:r>
            <a:r>
              <a:rPr lang="en-US" dirty="0" err="1"/>
              <a:t>biotrends</a:t>
            </a:r>
            <a:r>
              <a:rPr lang="en-US" dirty="0"/>
              <a:t>/</a:t>
            </a:r>
            <a:r>
              <a:rPr lang="en-US" dirty="0" err="1"/>
              <a:t>human_genome_height.html</a:t>
            </a:r>
            <a:endParaRPr lang="en-US" dirty="0"/>
          </a:p>
          <a:p>
            <a:endParaRPr lang="en-US" dirty="0"/>
          </a:p>
          <a:p>
            <a:r>
              <a:rPr lang="en-US" dirty="0"/>
              <a:t>So how do you think</a:t>
            </a:r>
            <a:r>
              <a:rPr lang="en-US" baseline="0" dirty="0"/>
              <a:t> we can read through all these sheets of paper?</a:t>
            </a:r>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3</a:t>
            </a:fld>
            <a:endParaRPr lang="en-US"/>
          </a:p>
        </p:txBody>
      </p:sp>
    </p:spTree>
    <p:extLst>
      <p:ext uri="{BB962C8B-B14F-4D97-AF65-F5344CB8AC3E}">
        <p14:creationId xmlns:p14="http://schemas.microsoft.com/office/powerpoint/2010/main" val="764176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249438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178733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474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a computer</a:t>
            </a:r>
          </a:p>
          <a:p>
            <a:r>
              <a:rPr lang="en-US" dirty="0"/>
              <a:t>Has anyone</a:t>
            </a:r>
            <a:r>
              <a:rPr lang="en-US" baseline="0" dirty="0"/>
              <a:t> heard of big data?</a:t>
            </a:r>
          </a:p>
          <a:p>
            <a:endParaRPr lang="en-US" baseline="0" dirty="0"/>
          </a:p>
          <a:p>
            <a:r>
              <a:rPr lang="en-US" baseline="0" dirty="0"/>
              <a:t>We as scientists use computers to do our research</a:t>
            </a:r>
          </a:p>
          <a:p>
            <a:r>
              <a:rPr lang="en-US" baseline="0" dirty="0"/>
              <a:t>We can use computers to read through the big data that is all the genome sequence and look for patterns that cause disease</a:t>
            </a:r>
          </a:p>
          <a:p>
            <a:r>
              <a:rPr lang="en-US" baseline="0" dirty="0"/>
              <a:t>Our lab studies heart disease</a:t>
            </a:r>
          </a:p>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4</a:t>
            </a:fld>
            <a:endParaRPr lang="en-US"/>
          </a:p>
        </p:txBody>
      </p:sp>
    </p:spTree>
    <p:extLst>
      <p:ext uri="{BB962C8B-B14F-4D97-AF65-F5344CB8AC3E}">
        <p14:creationId xmlns:p14="http://schemas.microsoft.com/office/powerpoint/2010/main" val="397588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what the DNA sequence looks like when I read it on my computer</a:t>
            </a:r>
          </a:p>
          <a:p>
            <a:r>
              <a:rPr lang="en-US" dirty="0"/>
              <a:t>I</a:t>
            </a:r>
            <a:r>
              <a:rPr lang="en-US" baseline="0" dirty="0"/>
              <a:t> can count how many times I see an A T C or G and look for patterns in a person’s genome </a:t>
            </a:r>
          </a:p>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5</a:t>
            </a:fld>
            <a:endParaRPr lang="en-US"/>
          </a:p>
        </p:txBody>
      </p:sp>
    </p:spTree>
    <p:extLst>
      <p:ext uri="{BB962C8B-B14F-4D97-AF65-F5344CB8AC3E}">
        <p14:creationId xmlns:p14="http://schemas.microsoft.com/office/powerpoint/2010/main" val="37343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9233EA-216E-1B49-B293-CB8D7729CAE8}" type="slidenum">
              <a:rPr lang="en-US" smtClean="0"/>
              <a:t>7</a:t>
            </a:fld>
            <a:endParaRPr lang="en-US"/>
          </a:p>
        </p:txBody>
      </p:sp>
    </p:spTree>
    <p:extLst>
      <p:ext uri="{BB962C8B-B14F-4D97-AF65-F5344CB8AC3E}">
        <p14:creationId xmlns:p14="http://schemas.microsoft.com/office/powerpoint/2010/main" val="1222241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Yes or No</a:t>
            </a:r>
            <a:endParaRPr dirty="0"/>
          </a:p>
          <a:p>
            <a:pPr marL="0" lvl="0" indent="0">
              <a:spcBef>
                <a:spcPts val="0"/>
              </a:spcBef>
              <a:spcAft>
                <a:spcPts val="0"/>
              </a:spcAft>
              <a:buNone/>
            </a:pPr>
            <a:r>
              <a:rPr lang="en" dirty="0"/>
              <a:t>One or Zero</a:t>
            </a:r>
            <a:endParaRPr lang="en-US" dirty="0"/>
          </a:p>
          <a:p>
            <a:pPr marL="0" lvl="0" indent="0">
              <a:spcBef>
                <a:spcPts val="0"/>
              </a:spcBef>
              <a:spcAft>
                <a:spcPts val="0"/>
              </a:spcAft>
              <a:buNone/>
            </a:pPr>
            <a:endParaRPr lang="en-US" dirty="0"/>
          </a:p>
          <a:p>
            <a:pPr marL="0" lvl="0" indent="0">
              <a:spcBef>
                <a:spcPts val="0"/>
              </a:spcBef>
              <a:spcAft>
                <a:spcPts val="0"/>
              </a:spcAft>
              <a:buNone/>
            </a:pPr>
            <a:r>
              <a:rPr lang="en-US" dirty="0"/>
              <a:t>Boolean values can be represented with binary notation</a:t>
            </a:r>
            <a:endParaRPr dirty="0"/>
          </a:p>
        </p:txBody>
      </p:sp>
    </p:spTree>
    <p:extLst>
      <p:ext uri="{BB962C8B-B14F-4D97-AF65-F5344CB8AC3E}">
        <p14:creationId xmlns:p14="http://schemas.microsoft.com/office/powerpoint/2010/main" val="1454837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Think about the binary and </a:t>
            </a:r>
            <a:r>
              <a:rPr lang="en-US" dirty="0" err="1"/>
              <a:t>boolean</a:t>
            </a:r>
            <a:r>
              <a:rPr lang="en-US" dirty="0"/>
              <a:t> notation in these</a:t>
            </a:r>
            <a:r>
              <a:rPr lang="en-US" baseline="0" dirty="0"/>
              <a:t> cases</a:t>
            </a:r>
            <a:endParaRPr dirty="0"/>
          </a:p>
        </p:txBody>
      </p:sp>
    </p:spTree>
    <p:extLst>
      <p:ext uri="{BB962C8B-B14F-4D97-AF65-F5344CB8AC3E}">
        <p14:creationId xmlns:p14="http://schemas.microsoft.com/office/powerpoint/2010/main" val="396421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86172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If you like dogs AND cats you have to go to the left side of the room because liking dogs comes first--ORDER MATTERS</a:t>
            </a:r>
            <a:endParaRPr/>
          </a:p>
        </p:txBody>
      </p:sp>
    </p:spTree>
    <p:extLst>
      <p:ext uri="{BB962C8B-B14F-4D97-AF65-F5344CB8AC3E}">
        <p14:creationId xmlns:p14="http://schemas.microsoft.com/office/powerpoint/2010/main" val="1562727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91411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1D77BA7-A665-A349-84CA-D75C613BCB81}" type="datetime1">
              <a:rPr lang="en-US" smtClean="0"/>
              <a:t>7/29/19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053557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741F84-E9FE-5549-8EF6-53DAD92B0E83}" type="datetime1">
              <a:rPr lang="en-US" smtClean="0"/>
              <a:t>7/29/19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479611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77F25B-E62E-A447-9056-F8E6001C093D}" type="datetime1">
              <a:rPr lang="en-US" smtClean="0"/>
              <a:t>7/29/19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1106427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193591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5B08D-6055-C44A-BDCA-C675F783E09C}" type="datetime1">
              <a:rPr lang="en-US" smtClean="0"/>
              <a:t>7/29/19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947784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1FBCCB-BB96-B644-9510-0BC3A6B38118}" type="datetime1">
              <a:rPr lang="en-US" smtClean="0"/>
              <a:t>7/29/19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53492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E87BFA-9A48-8B46-A583-7F56A0C4A251}" type="datetime1">
              <a:rPr lang="en-US" smtClean="0"/>
              <a:t>7/29/19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891310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8E3AD2-A90A-0146-980C-A5CAD4DF7CF2}" type="datetime1">
              <a:rPr lang="en-US" smtClean="0"/>
              <a:t>7/29/19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98832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953D256-211D-0043-9B0F-321BD521D07C}" type="datetime1">
              <a:rPr lang="en-US" smtClean="0"/>
              <a:t>7/29/19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88634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ED556-8135-DE41-B84D-018C3F4E300D}" type="datetime1">
              <a:rPr lang="en-US" smtClean="0"/>
              <a:t>7/29/19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2054168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AF7159-6D7C-AF43-93A8-12E939017F5D}" type="datetime1">
              <a:rPr lang="en-US" smtClean="0"/>
              <a:t>7/29/19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456584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03B5F6-37C4-274F-BEAA-1009CC65EA8B}" type="datetime1">
              <a:rPr lang="en-US" smtClean="0"/>
              <a:t>7/29/19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BB23A-6A3A-F44C-A473-4D889A2C6658}" type="slidenum">
              <a:rPr lang="en-US" smtClean="0"/>
              <a:t>‹#›</a:t>
            </a:fld>
            <a:endParaRPr lang="en-US"/>
          </a:p>
        </p:txBody>
      </p:sp>
    </p:spTree>
    <p:extLst>
      <p:ext uri="{BB962C8B-B14F-4D97-AF65-F5344CB8AC3E}">
        <p14:creationId xmlns:p14="http://schemas.microsoft.com/office/powerpoint/2010/main" val="1649767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Helvetica Neue Light" charset="0"/>
                <a:ea typeface="Helvetica Neue Light" charset="0"/>
                <a:cs typeface="Helvetica Neue Light" charset="0"/>
              </a:defRPr>
            </a:lvl1pPr>
          </a:lstStyle>
          <a:p>
            <a:fld id="{753B5EB3-7EFE-FC4F-B482-A8749FEC8C11}" type="datetime1">
              <a:rPr lang="en-US" smtClean="0"/>
              <a:t>7/29/19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Helvetica Neue Light" charset="0"/>
                <a:ea typeface="Helvetica Neue Light" charset="0"/>
                <a:cs typeface="Helvetica Neue Light"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Helvetica Neue Light" charset="0"/>
                <a:ea typeface="Helvetica Neue Light" charset="0"/>
                <a:cs typeface="Helvetica Neue Light" charset="0"/>
              </a:defRPr>
            </a:lvl1pPr>
          </a:lstStyle>
          <a:p>
            <a:fld id="{BF9BB23A-6A3A-F44C-A473-4D889A2C6658}" type="slidenum">
              <a:rPr lang="en-US" smtClean="0"/>
              <a:pPr/>
              <a:t>‹#›</a:t>
            </a:fld>
            <a:endParaRPr lang="en-US"/>
          </a:p>
        </p:txBody>
      </p:sp>
    </p:spTree>
    <p:extLst>
      <p:ext uri="{BB962C8B-B14F-4D97-AF65-F5344CB8AC3E}">
        <p14:creationId xmlns:p14="http://schemas.microsoft.com/office/powerpoint/2010/main" val="1357328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Helvetica Neue Light" charset="0"/>
          <a:ea typeface="Helvetica Neue Light" charset="0"/>
          <a:cs typeface="Helvetica Neue Light"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Neue Light" charset="0"/>
          <a:ea typeface="Helvetica Neue Light" charset="0"/>
          <a:cs typeface="Helvetica Neue Light"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Neue Light" charset="0"/>
          <a:ea typeface="Helvetica Neue Light" charset="0"/>
          <a:cs typeface="Helvetica Neue Light"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Neue Light" charset="0"/>
          <a:ea typeface="Helvetica Neue Light" charset="0"/>
          <a:cs typeface="Helvetica Neue Light"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Neue Light" charset="0"/>
          <a:ea typeface="Helvetica Neue Light" charset="0"/>
          <a:cs typeface="Helvetica Neue Light"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Neue Light" charset="0"/>
          <a:ea typeface="Helvetica Neue Light" charset="0"/>
          <a:cs typeface="Helvetica Neue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mailto:gwc.bioinfo-requests@umich.edu" TargetMode="External"/><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alphaModFix amt="25000"/>
          </a:blip>
          <a:stretch>
            <a:fillRect/>
          </a:stretch>
        </p:blipFill>
        <p:spPr>
          <a:xfrm>
            <a:off x="1190625" y="3105990"/>
            <a:ext cx="4625788" cy="3469341"/>
          </a:xfrm>
          <a:prstGeom prst="rect">
            <a:avLst/>
          </a:prstGeom>
        </p:spPr>
      </p:pic>
      <p:sp>
        <p:nvSpPr>
          <p:cNvPr id="2" name="Title 1"/>
          <p:cNvSpPr>
            <a:spLocks noGrp="1"/>
          </p:cNvSpPr>
          <p:nvPr>
            <p:ph type="ctrTitle"/>
          </p:nvPr>
        </p:nvSpPr>
        <p:spPr>
          <a:xfrm>
            <a:off x="1190625" y="435722"/>
            <a:ext cx="9810750" cy="2387600"/>
          </a:xfrm>
        </p:spPr>
        <p:txBody>
          <a:bodyPr>
            <a:normAutofit fontScale="90000"/>
          </a:bodyPr>
          <a:lstStyle/>
          <a:p>
            <a:r>
              <a:rPr lang="en-US" sz="10000" dirty="0"/>
              <a:t>Computational Biology</a:t>
            </a:r>
          </a:p>
        </p:txBody>
      </p:sp>
      <p:pic>
        <p:nvPicPr>
          <p:cNvPr id="3" name="Picture 2"/>
          <p:cNvPicPr>
            <a:picLocks noChangeAspect="1"/>
          </p:cNvPicPr>
          <p:nvPr/>
        </p:nvPicPr>
        <p:blipFill>
          <a:blip r:embed="rId3"/>
          <a:stretch>
            <a:fillRect/>
          </a:stretch>
        </p:blipFill>
        <p:spPr>
          <a:xfrm>
            <a:off x="7885578" y="1926558"/>
            <a:ext cx="3841937" cy="4931442"/>
          </a:xfrm>
          <a:prstGeom prst="rect">
            <a:avLst/>
          </a:prstGeom>
        </p:spPr>
      </p:pic>
    </p:spTree>
    <p:extLst>
      <p:ext uri="{BB962C8B-B14F-4D97-AF65-F5344CB8AC3E}">
        <p14:creationId xmlns:p14="http://schemas.microsoft.com/office/powerpoint/2010/main" val="1930320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415600" y="1536633"/>
            <a:ext cx="11360800" cy="1921200"/>
          </a:xfrm>
          <a:prstGeom prst="rect">
            <a:avLst/>
          </a:prstGeom>
        </p:spPr>
        <p:txBody>
          <a:bodyPr spcFirstLastPara="1" vert="horz" wrap="square" lIns="121900" tIns="121900" rIns="121900" bIns="121900" rtlCol="0" anchor="t" anchorCtr="0">
            <a:noAutofit/>
          </a:bodyPr>
          <a:lstStyle/>
          <a:p>
            <a:pPr marL="0" indent="0">
              <a:buNone/>
            </a:pPr>
            <a:r>
              <a:rPr lang="en" sz="4000" dirty="0">
                <a:solidFill>
                  <a:srgbClr val="E75A94"/>
                </a:solidFill>
                <a:latin typeface="Consolas"/>
                <a:ea typeface="Consolas"/>
                <a:cs typeface="Consolas"/>
                <a:sym typeface="Consolas"/>
              </a:rPr>
              <a:t>If</a:t>
            </a:r>
            <a:r>
              <a:rPr lang="en" sz="4000" dirty="0">
                <a:latin typeface="Consolas"/>
                <a:ea typeface="Consolas"/>
                <a:cs typeface="Consolas"/>
                <a:sym typeface="Consolas"/>
              </a:rPr>
              <a:t> you were born in Michigan:</a:t>
            </a:r>
            <a:endParaRPr sz="4000" dirty="0">
              <a:latin typeface="Consolas"/>
              <a:ea typeface="Consolas"/>
              <a:cs typeface="Consolas"/>
              <a:sym typeface="Consolas"/>
            </a:endParaRPr>
          </a:p>
          <a:p>
            <a:pPr marL="0" indent="0">
              <a:spcBef>
                <a:spcPts val="2133"/>
              </a:spcBef>
              <a:buNone/>
            </a:pPr>
            <a:r>
              <a:rPr lang="en" sz="4000" dirty="0">
                <a:latin typeface="Consolas"/>
                <a:ea typeface="Consolas"/>
                <a:cs typeface="Consolas"/>
                <a:sym typeface="Consolas"/>
              </a:rPr>
              <a:t>	</a:t>
            </a:r>
            <a:r>
              <a:rPr lang="en-US" sz="4000" dirty="0">
                <a:latin typeface="Consolas"/>
                <a:ea typeface="Consolas"/>
                <a:cs typeface="Consolas"/>
                <a:sym typeface="Consolas"/>
              </a:rPr>
              <a:t>Put your thumb up</a:t>
            </a:r>
            <a:endParaRPr sz="4000" dirty="0">
              <a:latin typeface="Consolas"/>
              <a:ea typeface="Consolas"/>
              <a:cs typeface="Consolas"/>
              <a:sym typeface="Consolas"/>
            </a:endParaRPr>
          </a:p>
          <a:p>
            <a:pPr marL="0" indent="0">
              <a:spcBef>
                <a:spcPts val="2133"/>
              </a:spcBef>
              <a:buNone/>
            </a:pPr>
            <a:endParaRPr sz="4000" dirty="0">
              <a:latin typeface="Consolas"/>
              <a:ea typeface="Consolas"/>
              <a:cs typeface="Consolas"/>
              <a:sym typeface="Consolas"/>
            </a:endParaRPr>
          </a:p>
          <a:p>
            <a:pPr marL="0" indent="0">
              <a:spcBef>
                <a:spcPts val="2133"/>
              </a:spcBef>
              <a:spcAft>
                <a:spcPts val="2133"/>
              </a:spcAft>
              <a:buNone/>
            </a:pPr>
            <a:endParaRPr sz="4000" dirty="0">
              <a:latin typeface="Consolas"/>
              <a:ea typeface="Consolas"/>
              <a:cs typeface="Consolas"/>
              <a:sym typeface="Consolas"/>
            </a:endParaRPr>
          </a:p>
        </p:txBody>
      </p:sp>
      <p:sp>
        <p:nvSpPr>
          <p:cNvPr id="93" name="Shape 93"/>
          <p:cNvSpPr txBox="1"/>
          <p:nvPr/>
        </p:nvSpPr>
        <p:spPr>
          <a:xfrm>
            <a:off x="533333" y="3835467"/>
            <a:ext cx="11323200" cy="2370000"/>
          </a:xfrm>
          <a:prstGeom prst="rect">
            <a:avLst/>
          </a:prstGeom>
          <a:noFill/>
          <a:ln>
            <a:noFill/>
          </a:ln>
        </p:spPr>
        <p:txBody>
          <a:bodyPr spcFirstLastPara="1" wrap="square" lIns="121900" tIns="121900" rIns="121900" bIns="121900" anchor="t" anchorCtr="0">
            <a:noAutofit/>
          </a:bodyPr>
          <a:lstStyle/>
          <a:p>
            <a:pPr>
              <a:lnSpc>
                <a:spcPct val="115000"/>
              </a:lnSpc>
            </a:pPr>
            <a:r>
              <a:rPr lang="en" sz="4000" dirty="0">
                <a:solidFill>
                  <a:srgbClr val="E75A94"/>
                </a:solidFill>
                <a:latin typeface="Consolas"/>
                <a:ea typeface="Consolas"/>
                <a:cs typeface="Consolas"/>
                <a:sym typeface="Consolas"/>
              </a:rPr>
              <a:t>Else</a:t>
            </a:r>
            <a:r>
              <a:rPr lang="en" sz="4000" dirty="0">
                <a:solidFill>
                  <a:schemeClr val="dk2"/>
                </a:solidFill>
                <a:latin typeface="Consolas"/>
                <a:ea typeface="Consolas"/>
                <a:cs typeface="Consolas"/>
                <a:sym typeface="Consolas"/>
              </a:rPr>
              <a:t>:</a:t>
            </a:r>
            <a:endParaRPr sz="4000" dirty="0">
              <a:solidFill>
                <a:schemeClr val="dk2"/>
              </a:solidFill>
              <a:latin typeface="Consolas"/>
              <a:ea typeface="Consolas"/>
              <a:cs typeface="Consolas"/>
              <a:sym typeface="Consolas"/>
            </a:endParaRPr>
          </a:p>
          <a:p>
            <a:pPr>
              <a:lnSpc>
                <a:spcPct val="115000"/>
              </a:lnSpc>
              <a:spcBef>
                <a:spcPts val="2133"/>
              </a:spcBef>
              <a:spcAft>
                <a:spcPts val="2133"/>
              </a:spcAft>
            </a:pPr>
            <a:r>
              <a:rPr lang="en" sz="4000" dirty="0">
                <a:solidFill>
                  <a:schemeClr val="dk2"/>
                </a:solidFill>
                <a:latin typeface="Consolas"/>
                <a:ea typeface="Consolas"/>
                <a:cs typeface="Consolas"/>
                <a:sym typeface="Consolas"/>
              </a:rPr>
              <a:t>	</a:t>
            </a:r>
            <a:r>
              <a:rPr lang="en-US" sz="4000" dirty="0">
                <a:solidFill>
                  <a:schemeClr val="dk2"/>
                </a:solidFill>
                <a:latin typeface="Consolas"/>
                <a:ea typeface="Consolas"/>
                <a:cs typeface="Consolas"/>
                <a:sym typeface="Consolas"/>
              </a:rPr>
              <a:t>Put your thumb down</a:t>
            </a:r>
            <a:endParaRPr sz="2400" dirty="0"/>
          </a:p>
        </p:txBody>
      </p:sp>
    </p:spTree>
    <p:extLst>
      <p:ext uri="{BB962C8B-B14F-4D97-AF65-F5344CB8AC3E}">
        <p14:creationId xmlns:p14="http://schemas.microsoft.com/office/powerpoint/2010/main" val="681131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body" idx="1"/>
          </p:nvPr>
        </p:nvSpPr>
        <p:spPr>
          <a:xfrm>
            <a:off x="495267" y="934900"/>
            <a:ext cx="11360800" cy="1675600"/>
          </a:xfrm>
          <a:prstGeom prst="rect">
            <a:avLst/>
          </a:prstGeom>
        </p:spPr>
        <p:txBody>
          <a:bodyPr spcFirstLastPara="1" vert="horz" wrap="square" lIns="121900" tIns="121900" rIns="121900" bIns="121900" rtlCol="0" anchor="t" anchorCtr="0">
            <a:noAutofit/>
          </a:bodyPr>
          <a:lstStyle/>
          <a:p>
            <a:pPr marL="0" indent="0">
              <a:buNone/>
            </a:pPr>
            <a:r>
              <a:rPr lang="en" sz="3200" dirty="0">
                <a:solidFill>
                  <a:srgbClr val="E75A94"/>
                </a:solidFill>
                <a:latin typeface="Consolas"/>
                <a:ea typeface="Consolas"/>
                <a:cs typeface="Consolas"/>
                <a:sym typeface="Consolas"/>
              </a:rPr>
              <a:t>If</a:t>
            </a:r>
            <a:r>
              <a:rPr lang="en" sz="3200" dirty="0">
                <a:latin typeface="Consolas"/>
                <a:ea typeface="Consolas"/>
                <a:cs typeface="Consolas"/>
                <a:sym typeface="Consolas"/>
              </a:rPr>
              <a:t> you like dogs:</a:t>
            </a:r>
            <a:endParaRPr sz="3200" dirty="0">
              <a:latin typeface="Consolas"/>
              <a:ea typeface="Consolas"/>
              <a:cs typeface="Consolas"/>
              <a:sym typeface="Consolas"/>
            </a:endParaRPr>
          </a:p>
          <a:p>
            <a:pPr marL="0" indent="0">
              <a:spcBef>
                <a:spcPts val="2133"/>
              </a:spcBef>
              <a:spcAft>
                <a:spcPts val="2133"/>
              </a:spcAft>
              <a:buNone/>
            </a:pPr>
            <a:r>
              <a:rPr lang="en" sz="3200" dirty="0">
                <a:latin typeface="Consolas"/>
                <a:ea typeface="Consolas"/>
                <a:cs typeface="Consolas"/>
                <a:sym typeface="Consolas"/>
              </a:rPr>
              <a:t>	</a:t>
            </a:r>
            <a:r>
              <a:rPr lang="en-US" sz="3200" dirty="0">
                <a:latin typeface="Consolas"/>
                <a:ea typeface="Consolas"/>
                <a:cs typeface="Consolas"/>
                <a:sym typeface="Consolas"/>
              </a:rPr>
              <a:t>Raise your right hand</a:t>
            </a:r>
            <a:endParaRPr sz="3200" dirty="0">
              <a:latin typeface="Consolas"/>
              <a:ea typeface="Consolas"/>
              <a:cs typeface="Consolas"/>
              <a:sym typeface="Consolas"/>
            </a:endParaRPr>
          </a:p>
        </p:txBody>
      </p:sp>
      <p:sp>
        <p:nvSpPr>
          <p:cNvPr id="99" name="Shape 99"/>
          <p:cNvSpPr txBox="1"/>
          <p:nvPr/>
        </p:nvSpPr>
        <p:spPr>
          <a:xfrm>
            <a:off x="514067" y="2690633"/>
            <a:ext cx="11323200" cy="1866000"/>
          </a:xfrm>
          <a:prstGeom prst="rect">
            <a:avLst/>
          </a:prstGeom>
          <a:noFill/>
          <a:ln>
            <a:noFill/>
          </a:ln>
        </p:spPr>
        <p:txBody>
          <a:bodyPr spcFirstLastPara="1" wrap="square" lIns="121900" tIns="121900" rIns="121900" bIns="121900" anchor="t" anchorCtr="0">
            <a:noAutofit/>
          </a:bodyPr>
          <a:lstStyle/>
          <a:p>
            <a:pPr>
              <a:lnSpc>
                <a:spcPct val="115000"/>
              </a:lnSpc>
            </a:pPr>
            <a:r>
              <a:rPr lang="en" sz="3200" dirty="0">
                <a:solidFill>
                  <a:srgbClr val="E75A94"/>
                </a:solidFill>
                <a:latin typeface="Consolas"/>
                <a:ea typeface="Consolas"/>
                <a:cs typeface="Consolas"/>
                <a:sym typeface="Consolas"/>
              </a:rPr>
              <a:t>Else if</a:t>
            </a:r>
            <a:r>
              <a:rPr lang="en" sz="3200" dirty="0">
                <a:solidFill>
                  <a:schemeClr val="dk2"/>
                </a:solidFill>
                <a:latin typeface="Consolas"/>
                <a:ea typeface="Consolas"/>
                <a:cs typeface="Consolas"/>
                <a:sym typeface="Consolas"/>
              </a:rPr>
              <a:t> you like cats:</a:t>
            </a:r>
            <a:endParaRPr sz="3200" dirty="0">
              <a:solidFill>
                <a:schemeClr val="dk2"/>
              </a:solidFill>
              <a:latin typeface="Consolas"/>
              <a:ea typeface="Consolas"/>
              <a:cs typeface="Consolas"/>
              <a:sym typeface="Consolas"/>
            </a:endParaRPr>
          </a:p>
          <a:p>
            <a:pPr>
              <a:lnSpc>
                <a:spcPct val="115000"/>
              </a:lnSpc>
              <a:spcBef>
                <a:spcPts val="2133"/>
              </a:spcBef>
              <a:spcAft>
                <a:spcPts val="2133"/>
              </a:spcAft>
            </a:pPr>
            <a:r>
              <a:rPr lang="en" sz="3200" dirty="0">
                <a:solidFill>
                  <a:schemeClr val="dk2"/>
                </a:solidFill>
                <a:latin typeface="Consolas"/>
                <a:ea typeface="Consolas"/>
                <a:cs typeface="Consolas"/>
                <a:sym typeface="Consolas"/>
              </a:rPr>
              <a:t>	</a:t>
            </a:r>
            <a:r>
              <a:rPr lang="en-US" sz="3200" dirty="0">
                <a:solidFill>
                  <a:schemeClr val="dk2"/>
                </a:solidFill>
                <a:latin typeface="Consolas"/>
                <a:ea typeface="Consolas"/>
                <a:cs typeface="Consolas"/>
                <a:sym typeface="Consolas"/>
              </a:rPr>
              <a:t>Raise your left hand</a:t>
            </a:r>
            <a:endParaRPr sz="3200" dirty="0"/>
          </a:p>
        </p:txBody>
      </p:sp>
      <p:sp>
        <p:nvSpPr>
          <p:cNvPr id="100" name="Shape 100"/>
          <p:cNvSpPr txBox="1"/>
          <p:nvPr/>
        </p:nvSpPr>
        <p:spPr>
          <a:xfrm>
            <a:off x="514067" y="4476500"/>
            <a:ext cx="11323200" cy="1866000"/>
          </a:xfrm>
          <a:prstGeom prst="rect">
            <a:avLst/>
          </a:prstGeom>
          <a:noFill/>
          <a:ln>
            <a:noFill/>
          </a:ln>
        </p:spPr>
        <p:txBody>
          <a:bodyPr spcFirstLastPara="1" wrap="square" lIns="121900" tIns="121900" rIns="121900" bIns="121900" anchor="t" anchorCtr="0">
            <a:noAutofit/>
          </a:bodyPr>
          <a:lstStyle/>
          <a:p>
            <a:pPr>
              <a:lnSpc>
                <a:spcPct val="115000"/>
              </a:lnSpc>
            </a:pPr>
            <a:r>
              <a:rPr lang="en" sz="3200" dirty="0">
                <a:solidFill>
                  <a:srgbClr val="E75A94"/>
                </a:solidFill>
                <a:latin typeface="Consolas"/>
                <a:ea typeface="Consolas"/>
                <a:cs typeface="Consolas"/>
                <a:sym typeface="Consolas"/>
              </a:rPr>
              <a:t>Else</a:t>
            </a:r>
            <a:r>
              <a:rPr lang="en" sz="3200" dirty="0">
                <a:solidFill>
                  <a:schemeClr val="dk2"/>
                </a:solidFill>
                <a:latin typeface="Consolas"/>
                <a:ea typeface="Consolas"/>
                <a:cs typeface="Consolas"/>
                <a:sym typeface="Consolas"/>
              </a:rPr>
              <a:t>:</a:t>
            </a:r>
            <a:endParaRPr sz="3200" dirty="0">
              <a:solidFill>
                <a:schemeClr val="dk2"/>
              </a:solidFill>
              <a:latin typeface="Consolas"/>
              <a:ea typeface="Consolas"/>
              <a:cs typeface="Consolas"/>
              <a:sym typeface="Consolas"/>
            </a:endParaRPr>
          </a:p>
          <a:p>
            <a:pPr>
              <a:lnSpc>
                <a:spcPct val="115000"/>
              </a:lnSpc>
              <a:spcBef>
                <a:spcPts val="2133"/>
              </a:spcBef>
              <a:spcAft>
                <a:spcPts val="2133"/>
              </a:spcAft>
            </a:pPr>
            <a:r>
              <a:rPr lang="en" sz="3200" dirty="0">
                <a:solidFill>
                  <a:schemeClr val="dk2"/>
                </a:solidFill>
                <a:latin typeface="Consolas"/>
                <a:ea typeface="Consolas"/>
                <a:cs typeface="Consolas"/>
                <a:sym typeface="Consolas"/>
              </a:rPr>
              <a:t>	</a:t>
            </a:r>
            <a:r>
              <a:rPr lang="en-US" sz="3200" dirty="0">
                <a:solidFill>
                  <a:schemeClr val="dk2"/>
                </a:solidFill>
                <a:latin typeface="Consolas"/>
                <a:ea typeface="Consolas"/>
                <a:cs typeface="Consolas"/>
                <a:sym typeface="Consolas"/>
              </a:rPr>
              <a:t>Keep your hands down</a:t>
            </a:r>
            <a:endParaRPr sz="3200" dirty="0"/>
          </a:p>
        </p:txBody>
      </p:sp>
    </p:spTree>
    <p:extLst>
      <p:ext uri="{BB962C8B-B14F-4D97-AF65-F5344CB8AC3E}">
        <p14:creationId xmlns:p14="http://schemas.microsoft.com/office/powerpoint/2010/main" val="1310279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buNone/>
            </a:pPr>
            <a:r>
              <a:rPr lang="en" dirty="0">
                <a:solidFill>
                  <a:srgbClr val="E75A94"/>
                </a:solidFill>
                <a:latin typeface="Consolas"/>
                <a:ea typeface="Consolas"/>
                <a:cs typeface="Consolas"/>
                <a:sym typeface="Consolas"/>
              </a:rPr>
              <a:t>If</a:t>
            </a:r>
            <a:r>
              <a:rPr lang="en" dirty="0">
                <a:latin typeface="Consolas"/>
                <a:ea typeface="Consolas"/>
                <a:cs typeface="Consolas"/>
                <a:sym typeface="Consolas"/>
              </a:rPr>
              <a:t> something is </a:t>
            </a:r>
            <a:r>
              <a:rPr lang="en" dirty="0">
                <a:solidFill>
                  <a:srgbClr val="E75A94"/>
                </a:solidFill>
                <a:latin typeface="Consolas"/>
                <a:ea typeface="Consolas"/>
                <a:cs typeface="Consolas"/>
                <a:sym typeface="Consolas"/>
              </a:rPr>
              <a:t>TRUE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buNone/>
            </a:pPr>
            <a:r>
              <a:rPr lang="en" dirty="0">
                <a:latin typeface="Consolas"/>
                <a:ea typeface="Consolas"/>
                <a:cs typeface="Consolas"/>
                <a:sym typeface="Consolas"/>
              </a:rPr>
              <a:t>	Then do something</a:t>
            </a:r>
            <a:endParaRPr dirty="0">
              <a:latin typeface="Consolas"/>
              <a:ea typeface="Consolas"/>
              <a:cs typeface="Consolas"/>
              <a:sym typeface="Consolas"/>
            </a:endParaRPr>
          </a:p>
          <a:p>
            <a:pPr marL="0" indent="0">
              <a:spcBef>
                <a:spcPts val="2133"/>
              </a:spcBef>
              <a:buNone/>
            </a:pPr>
            <a:r>
              <a:rPr lang="en" dirty="0">
                <a:solidFill>
                  <a:srgbClr val="E75A94"/>
                </a:solidFill>
                <a:latin typeface="Consolas"/>
                <a:ea typeface="Consolas"/>
                <a:cs typeface="Consolas"/>
                <a:sym typeface="Consolas"/>
              </a:rPr>
              <a:t>Else if </a:t>
            </a:r>
            <a:r>
              <a:rPr lang="en" dirty="0">
                <a:latin typeface="Consolas"/>
                <a:ea typeface="Consolas"/>
                <a:cs typeface="Consolas"/>
                <a:sym typeface="Consolas"/>
              </a:rPr>
              <a:t>something is </a:t>
            </a:r>
            <a:r>
              <a:rPr lang="en" dirty="0">
                <a:solidFill>
                  <a:srgbClr val="E75A94"/>
                </a:solidFill>
                <a:latin typeface="Consolas"/>
                <a:ea typeface="Consolas"/>
                <a:cs typeface="Consolas"/>
                <a:sym typeface="Consolas"/>
              </a:rPr>
              <a:t>TRUE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buNone/>
            </a:pPr>
            <a:r>
              <a:rPr lang="en" dirty="0">
                <a:latin typeface="Consolas"/>
                <a:ea typeface="Consolas"/>
                <a:cs typeface="Consolas"/>
                <a:sym typeface="Consolas"/>
              </a:rPr>
              <a:t>	Then do something</a:t>
            </a:r>
            <a:endParaRPr dirty="0">
              <a:latin typeface="Consolas"/>
              <a:ea typeface="Consolas"/>
              <a:cs typeface="Consolas"/>
              <a:sym typeface="Consolas"/>
            </a:endParaRPr>
          </a:p>
          <a:p>
            <a:pPr marL="0" indent="0">
              <a:spcBef>
                <a:spcPts val="2133"/>
              </a:spcBef>
              <a:buNone/>
            </a:pPr>
            <a:r>
              <a:rPr lang="en" dirty="0">
                <a:solidFill>
                  <a:srgbClr val="E75A94"/>
                </a:solidFill>
                <a:latin typeface="Consolas"/>
                <a:ea typeface="Consolas"/>
                <a:cs typeface="Consolas"/>
                <a:sym typeface="Consolas"/>
              </a:rPr>
              <a:t>Else</a:t>
            </a:r>
            <a:r>
              <a:rPr lang="en" dirty="0">
                <a:latin typeface="Consolas"/>
                <a:ea typeface="Consolas"/>
                <a:cs typeface="Consolas"/>
                <a:sym typeface="Consolas"/>
              </a:rPr>
              <a:t>:</a:t>
            </a:r>
            <a:endParaRPr dirty="0">
              <a:latin typeface="Consolas"/>
              <a:ea typeface="Consolas"/>
              <a:cs typeface="Consolas"/>
              <a:sym typeface="Consolas"/>
            </a:endParaRPr>
          </a:p>
          <a:p>
            <a:pPr marL="0" indent="0">
              <a:spcBef>
                <a:spcPts val="2133"/>
              </a:spcBef>
              <a:spcAft>
                <a:spcPts val="2133"/>
              </a:spcAft>
              <a:buNone/>
            </a:pPr>
            <a:r>
              <a:rPr lang="en" dirty="0">
                <a:latin typeface="Consolas"/>
                <a:ea typeface="Consolas"/>
                <a:cs typeface="Consolas"/>
                <a:sym typeface="Consolas"/>
              </a:rPr>
              <a:t>	Do something</a:t>
            </a:r>
            <a:endParaRPr dirty="0">
              <a:latin typeface="Consolas"/>
              <a:ea typeface="Consolas"/>
              <a:cs typeface="Consolas"/>
              <a:sym typeface="Consolas"/>
            </a:endParaRPr>
          </a:p>
        </p:txBody>
      </p:sp>
      <p:sp>
        <p:nvSpPr>
          <p:cNvPr id="120" name="Shape 120"/>
          <p:cNvSpPr/>
          <p:nvPr/>
        </p:nvSpPr>
        <p:spPr>
          <a:xfrm>
            <a:off x="5170078" y="1811946"/>
            <a:ext cx="2840800" cy="274400"/>
          </a:xfrm>
          <a:prstGeom prst="leftArrow">
            <a:avLst>
              <a:gd name="adj1" fmla="val 50000"/>
              <a:gd name="adj2" fmla="val 50000"/>
            </a:avLst>
          </a:prstGeom>
          <a:solidFill>
            <a:srgbClr val="002060"/>
          </a:solidFill>
          <a:ln w="9525" cap="flat" cmpd="sng">
            <a:solidFill>
              <a:srgbClr val="002060"/>
            </a:solidFill>
            <a:prstDash val="solid"/>
            <a:round/>
            <a:headEnd type="none" w="med" len="med"/>
            <a:tailEnd type="none" w="med" len="med"/>
          </a:ln>
        </p:spPr>
        <p:txBody>
          <a:bodyPr spcFirstLastPara="1" wrap="square" lIns="121900" tIns="121900" rIns="121900" bIns="121900" anchor="ctr" anchorCtr="0">
            <a:noAutofit/>
          </a:bodyPr>
          <a:lstStyle/>
          <a:p>
            <a:endParaRPr sz="2400"/>
          </a:p>
        </p:txBody>
      </p:sp>
      <p:sp>
        <p:nvSpPr>
          <p:cNvPr id="121" name="Shape 121"/>
          <p:cNvSpPr txBox="1"/>
          <p:nvPr/>
        </p:nvSpPr>
        <p:spPr>
          <a:xfrm>
            <a:off x="5170078" y="298746"/>
            <a:ext cx="3017600" cy="1787600"/>
          </a:xfrm>
          <a:prstGeom prst="rect">
            <a:avLst/>
          </a:prstGeom>
          <a:noFill/>
          <a:ln>
            <a:noFill/>
          </a:ln>
        </p:spPr>
        <p:txBody>
          <a:bodyPr spcFirstLastPara="1" wrap="square" lIns="121900" tIns="121900" rIns="121900" bIns="121900" anchor="t" anchorCtr="0">
            <a:noAutofit/>
          </a:bodyPr>
          <a:lstStyle/>
          <a:p>
            <a:pPr algn="ctr"/>
            <a:r>
              <a:rPr lang="en" sz="4000">
                <a:solidFill>
                  <a:srgbClr val="002060"/>
                </a:solidFill>
              </a:rPr>
              <a:t>Conditional statement</a:t>
            </a:r>
            <a:endParaRPr sz="4000" dirty="0">
              <a:solidFill>
                <a:srgbClr val="002060"/>
              </a:solidFill>
            </a:endParaRPr>
          </a:p>
        </p:txBody>
      </p:sp>
    </p:spTree>
    <p:extLst>
      <p:ext uri="{BB962C8B-B14F-4D97-AF65-F5344CB8AC3E}">
        <p14:creationId xmlns:p14="http://schemas.microsoft.com/office/powerpoint/2010/main" val="660610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Shape 152"/>
          <p:cNvPicPr preferRelativeResize="0"/>
          <p:nvPr/>
        </p:nvPicPr>
        <p:blipFill>
          <a:blip r:embed="rId3">
            <a:alphaModFix/>
          </a:blip>
          <a:stretch>
            <a:fillRect/>
          </a:stretch>
        </p:blipFill>
        <p:spPr>
          <a:xfrm>
            <a:off x="1303734" y="1608438"/>
            <a:ext cx="9173468" cy="4411567"/>
          </a:xfrm>
          <a:prstGeom prst="rect">
            <a:avLst/>
          </a:prstGeom>
          <a:noFill/>
          <a:ln>
            <a:noFill/>
          </a:ln>
        </p:spPr>
      </p:pic>
      <p:sp>
        <p:nvSpPr>
          <p:cNvPr id="2" name="TextBox 1"/>
          <p:cNvSpPr txBox="1"/>
          <p:nvPr/>
        </p:nvSpPr>
        <p:spPr>
          <a:xfrm>
            <a:off x="0" y="6596390"/>
            <a:ext cx="4928839" cy="261610"/>
          </a:xfrm>
          <a:prstGeom prst="rect">
            <a:avLst/>
          </a:prstGeom>
          <a:noFill/>
        </p:spPr>
        <p:txBody>
          <a:bodyPr wrap="square" rtlCol="0">
            <a:spAutoFit/>
          </a:bodyPr>
          <a:lstStyle/>
          <a:p>
            <a:r>
              <a:rPr lang="en-US" sz="1100" dirty="0" err="1">
                <a:latin typeface="Helvetica Neue Light" charset="0"/>
                <a:ea typeface="Helvetica Neue Light" charset="0"/>
                <a:cs typeface="Helvetica Neue Light" charset="0"/>
              </a:rPr>
              <a:t>Ozobot.com</a:t>
            </a:r>
            <a:endParaRPr lang="en-US" sz="1100" dirty="0">
              <a:latin typeface="Helvetica Neue Light" charset="0"/>
              <a:ea typeface="Helvetica Neue Light" charset="0"/>
              <a:cs typeface="Helvetica Neue Light" charset="0"/>
            </a:endParaRPr>
          </a:p>
        </p:txBody>
      </p:sp>
      <p:sp>
        <p:nvSpPr>
          <p:cNvPr id="4" name="Slide Number Placeholder 3"/>
          <p:cNvSpPr>
            <a:spLocks noGrp="1"/>
          </p:cNvSpPr>
          <p:nvPr>
            <p:ph type="sldNum" idx="12"/>
          </p:nvPr>
        </p:nvSpPr>
        <p:spPr/>
        <p:txBody>
          <a:bodyPr/>
          <a:lstStyle/>
          <a:p>
            <a:fld id="{00000000-1234-1234-1234-123412341234}" type="slidenum">
              <a:rPr lang="uk-UA" smtClean="0"/>
              <a:pPr/>
              <a:t>13</a:t>
            </a:fld>
            <a:endParaRPr lang="uk-UA"/>
          </a:p>
        </p:txBody>
      </p:sp>
      <p:sp>
        <p:nvSpPr>
          <p:cNvPr id="5" name="Title 4"/>
          <p:cNvSpPr>
            <a:spLocks noGrp="1"/>
          </p:cNvSpPr>
          <p:nvPr>
            <p:ph type="title"/>
          </p:nvPr>
        </p:nvSpPr>
        <p:spPr/>
        <p:txBody>
          <a:bodyPr>
            <a:normAutofit fontScale="90000"/>
          </a:bodyPr>
          <a:lstStyle/>
          <a:p>
            <a:r>
              <a:rPr lang="en-US" dirty="0" err="1"/>
              <a:t>Ozobot</a:t>
            </a:r>
            <a:r>
              <a:rPr lang="en-US" dirty="0"/>
              <a:t> </a:t>
            </a:r>
          </a:p>
        </p:txBody>
      </p:sp>
    </p:spTree>
    <p:extLst>
      <p:ext uri="{BB962C8B-B14F-4D97-AF65-F5344CB8AC3E}">
        <p14:creationId xmlns:p14="http://schemas.microsoft.com/office/powerpoint/2010/main" val="4518802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Shape 159"/>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marL="0" indent="0">
              <a:lnSpc>
                <a:spcPct val="150000"/>
              </a:lnSpc>
              <a:buNone/>
            </a:pPr>
            <a:r>
              <a:rPr lang="en" sz="3200" dirty="0">
                <a:solidFill>
                  <a:srgbClr val="E75A94"/>
                </a:solidFill>
                <a:latin typeface="Consolas"/>
                <a:ea typeface="Consolas"/>
                <a:cs typeface="Consolas"/>
                <a:sym typeface="Consolas"/>
              </a:rPr>
              <a:t>If</a:t>
            </a:r>
            <a:r>
              <a:rPr lang="en" sz="3200" dirty="0">
                <a:latin typeface="Consolas"/>
                <a:ea typeface="Consolas"/>
                <a:cs typeface="Consolas"/>
                <a:sym typeface="Consolas"/>
              </a:rPr>
              <a:t> sensor reads</a:t>
            </a:r>
            <a:r>
              <a:rPr lang="en-US" sz="3200" dirty="0">
                <a:latin typeface="Consolas"/>
                <a:ea typeface="Consolas"/>
                <a:cs typeface="Consolas"/>
                <a:sym typeface="Consolas"/>
              </a:rPr>
              <a:t>								</a:t>
            </a:r>
            <a:r>
              <a:rPr lang="en" sz="3200" dirty="0">
                <a:latin typeface="Consolas"/>
                <a:ea typeface="Consolas"/>
                <a:cs typeface="Consolas"/>
                <a:sym typeface="Consolas"/>
              </a:rPr>
              <a:t>:</a:t>
            </a:r>
            <a:endParaRPr sz="3200" dirty="0">
              <a:latin typeface="Consolas"/>
              <a:ea typeface="Consolas"/>
              <a:cs typeface="Consolas"/>
              <a:sym typeface="Consolas"/>
            </a:endParaRPr>
          </a:p>
          <a:p>
            <a:pPr marL="0" indent="609585">
              <a:lnSpc>
                <a:spcPct val="150000"/>
              </a:lnSpc>
              <a:spcBef>
                <a:spcPts val="267"/>
              </a:spcBef>
              <a:buNone/>
            </a:pPr>
            <a:endParaRPr sz="3200" dirty="0">
              <a:latin typeface="Consolas"/>
              <a:ea typeface="Consolas"/>
              <a:cs typeface="Consolas"/>
              <a:sym typeface="Consolas"/>
            </a:endParaRPr>
          </a:p>
          <a:p>
            <a:pPr marL="0" indent="609585">
              <a:lnSpc>
                <a:spcPct val="150000"/>
              </a:lnSpc>
              <a:spcBef>
                <a:spcPts val="267"/>
              </a:spcBef>
              <a:buNone/>
            </a:pPr>
            <a:r>
              <a:rPr lang="en" sz="3200" dirty="0">
                <a:latin typeface="Consolas"/>
                <a:ea typeface="Consolas"/>
                <a:cs typeface="Consolas"/>
                <a:sym typeface="Consolas"/>
              </a:rPr>
              <a:t>Spin around like a tornado</a:t>
            </a:r>
            <a:endParaRPr sz="3200" dirty="0">
              <a:latin typeface="Consolas"/>
              <a:ea typeface="Consolas"/>
              <a:cs typeface="Consolas"/>
              <a:sym typeface="Consolas"/>
            </a:endParaRPr>
          </a:p>
          <a:p>
            <a:pPr marL="0" indent="0">
              <a:lnSpc>
                <a:spcPct val="150000"/>
              </a:lnSpc>
              <a:spcBef>
                <a:spcPts val="267"/>
              </a:spcBef>
              <a:buNone/>
            </a:pPr>
            <a:r>
              <a:rPr lang="en" sz="3200" dirty="0">
                <a:solidFill>
                  <a:srgbClr val="E75A94"/>
                </a:solidFill>
                <a:latin typeface="Consolas"/>
                <a:ea typeface="Consolas"/>
                <a:cs typeface="Consolas"/>
                <a:sym typeface="Consolas"/>
              </a:rPr>
              <a:t>Else:</a:t>
            </a:r>
            <a:endParaRPr sz="3200" dirty="0">
              <a:solidFill>
                <a:srgbClr val="E75A94"/>
              </a:solidFill>
              <a:latin typeface="Consolas"/>
              <a:ea typeface="Consolas"/>
              <a:cs typeface="Consolas"/>
              <a:sym typeface="Consolas"/>
            </a:endParaRPr>
          </a:p>
          <a:p>
            <a:pPr marL="0" indent="609585">
              <a:lnSpc>
                <a:spcPct val="150000"/>
              </a:lnSpc>
              <a:spcBef>
                <a:spcPts val="267"/>
              </a:spcBef>
              <a:buNone/>
            </a:pPr>
            <a:r>
              <a:rPr lang="en" sz="3200" dirty="0">
                <a:latin typeface="Consolas"/>
                <a:ea typeface="Consolas"/>
                <a:cs typeface="Consolas"/>
                <a:sym typeface="Consolas"/>
              </a:rPr>
              <a:t>Continue moving forward on path</a:t>
            </a:r>
            <a:endParaRPr sz="3200" dirty="0">
              <a:solidFill>
                <a:srgbClr val="E75A94"/>
              </a:solidFill>
              <a:latin typeface="Consolas"/>
              <a:ea typeface="Consolas"/>
              <a:cs typeface="Consolas"/>
              <a:sym typeface="Consolas"/>
            </a:endParaRPr>
          </a:p>
          <a:p>
            <a:pPr marL="0" indent="0">
              <a:lnSpc>
                <a:spcPct val="150000"/>
              </a:lnSpc>
              <a:spcBef>
                <a:spcPts val="267"/>
              </a:spcBef>
              <a:spcAft>
                <a:spcPts val="267"/>
              </a:spcAft>
              <a:buClr>
                <a:schemeClr val="dk1"/>
              </a:buClr>
              <a:buSzPts val="1100"/>
              <a:buNone/>
            </a:pPr>
            <a:r>
              <a:rPr lang="en" sz="3200" dirty="0">
                <a:solidFill>
                  <a:srgbClr val="E75A94"/>
                </a:solidFill>
                <a:latin typeface="Consolas"/>
                <a:ea typeface="Consolas"/>
                <a:cs typeface="Consolas"/>
                <a:sym typeface="Consolas"/>
              </a:rPr>
              <a:t>	</a:t>
            </a:r>
            <a:endParaRPr sz="3200" dirty="0">
              <a:solidFill>
                <a:srgbClr val="E75A94"/>
              </a:solidFill>
              <a:latin typeface="Consolas"/>
              <a:ea typeface="Consolas"/>
              <a:cs typeface="Consolas"/>
              <a:sym typeface="Consolas"/>
            </a:endParaRPr>
          </a:p>
        </p:txBody>
      </p:sp>
      <p:pic>
        <p:nvPicPr>
          <p:cNvPr id="160" name="Shape 160"/>
          <p:cNvPicPr preferRelativeResize="0"/>
          <p:nvPr/>
        </p:nvPicPr>
        <p:blipFill>
          <a:blip r:embed="rId3">
            <a:alphaModFix/>
          </a:blip>
          <a:stretch>
            <a:fillRect/>
          </a:stretch>
        </p:blipFill>
        <p:spPr>
          <a:xfrm>
            <a:off x="4138284" y="1276285"/>
            <a:ext cx="6197600" cy="1905000"/>
          </a:xfrm>
          <a:prstGeom prst="rect">
            <a:avLst/>
          </a:prstGeom>
          <a:noFill/>
          <a:ln>
            <a:noFill/>
          </a:ln>
        </p:spPr>
      </p:pic>
    </p:spTree>
    <p:extLst>
      <p:ext uri="{BB962C8B-B14F-4D97-AF65-F5344CB8AC3E}">
        <p14:creationId xmlns:p14="http://schemas.microsoft.com/office/powerpoint/2010/main" val="45304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fld id="{00000000-1234-1234-1234-123412341234}" type="slidenum">
              <a:rPr lang="uk-UA" smtClean="0"/>
              <a:pPr/>
              <a:t>15</a:t>
            </a:fld>
            <a:endParaRPr lang="uk-UA"/>
          </a:p>
        </p:txBody>
      </p:sp>
      <p:sp>
        <p:nvSpPr>
          <p:cNvPr id="4" name="Title 3"/>
          <p:cNvSpPr>
            <a:spLocks noGrp="1"/>
          </p:cNvSpPr>
          <p:nvPr>
            <p:ph type="title"/>
          </p:nvPr>
        </p:nvSpPr>
        <p:spPr>
          <a:xfrm>
            <a:off x="415600" y="593367"/>
            <a:ext cx="11360800" cy="5081292"/>
          </a:xfrm>
        </p:spPr>
        <p:txBody>
          <a:bodyPr>
            <a:normAutofit/>
          </a:bodyPr>
          <a:lstStyle/>
          <a:p>
            <a:r>
              <a:rPr lang="en-US" dirty="0"/>
              <a:t>Goal: Turn your </a:t>
            </a:r>
            <a:r>
              <a:rPr lang="en-US" dirty="0" err="1"/>
              <a:t>Ozobot</a:t>
            </a:r>
            <a:r>
              <a:rPr lang="en-US" dirty="0"/>
              <a:t> into a scientist with </a:t>
            </a:r>
            <a:r>
              <a:rPr lang="en-US" dirty="0" err="1"/>
              <a:t>booleans</a:t>
            </a:r>
            <a:r>
              <a:rPr lang="en-US" dirty="0"/>
              <a:t> and conditional statements! </a:t>
            </a:r>
            <a:br>
              <a:rPr lang="en-US" dirty="0"/>
            </a:br>
            <a:br>
              <a:rPr lang="en-US" dirty="0"/>
            </a:br>
            <a:r>
              <a:rPr lang="en-US" dirty="0"/>
              <a:t>Use code to:</a:t>
            </a:r>
            <a:br>
              <a:rPr lang="en-US" dirty="0"/>
            </a:br>
            <a:r>
              <a:rPr lang="en-US" dirty="0"/>
              <a:t>1. Simulate Whole Exome Sequencing for genetic testing</a:t>
            </a:r>
            <a:br>
              <a:rPr lang="en-US" dirty="0"/>
            </a:br>
            <a:r>
              <a:rPr lang="en-US" dirty="0"/>
              <a:t>2. Avoid pitfalls along the way!</a:t>
            </a:r>
          </a:p>
        </p:txBody>
      </p:sp>
    </p:spTree>
    <p:extLst>
      <p:ext uri="{BB962C8B-B14F-4D97-AF65-F5344CB8AC3E}">
        <p14:creationId xmlns:p14="http://schemas.microsoft.com/office/powerpoint/2010/main" val="1897185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0" y="0"/>
            <a:ext cx="11360800" cy="763600"/>
          </a:xfrm>
          <a:prstGeom prst="rect">
            <a:avLst/>
          </a:prstGeom>
        </p:spPr>
        <p:txBody>
          <a:bodyPr spcFirstLastPara="1" vert="horz" wrap="square" lIns="121900" tIns="121900" rIns="121900" bIns="121900" rtlCol="0" anchor="t" anchorCtr="0">
            <a:noAutofit/>
          </a:bodyPr>
          <a:lstStyle/>
          <a:p>
            <a:r>
              <a:rPr lang="en" sz="3200"/>
              <a:t>Ozocodes</a:t>
            </a:r>
            <a:endParaRPr sz="3200"/>
          </a:p>
        </p:txBody>
      </p:sp>
      <p:pic>
        <p:nvPicPr>
          <p:cNvPr id="178" name="Shape 178"/>
          <p:cNvPicPr preferRelativeResize="0"/>
          <p:nvPr/>
        </p:nvPicPr>
        <p:blipFill>
          <a:blip r:embed="rId3">
            <a:alphaModFix/>
          </a:blip>
          <a:stretch>
            <a:fillRect/>
          </a:stretch>
        </p:blipFill>
        <p:spPr>
          <a:xfrm>
            <a:off x="1975667" y="-24915"/>
            <a:ext cx="10216331" cy="6907833"/>
          </a:xfrm>
          <a:prstGeom prst="rect">
            <a:avLst/>
          </a:prstGeom>
          <a:noFill/>
          <a:ln>
            <a:noFill/>
          </a:ln>
        </p:spPr>
      </p:pic>
    </p:spTree>
    <p:extLst>
      <p:ext uri="{BB962C8B-B14F-4D97-AF65-F5344CB8AC3E}">
        <p14:creationId xmlns:p14="http://schemas.microsoft.com/office/powerpoint/2010/main" val="576785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uk-UA" smtClean="0"/>
              <a:pPr/>
              <a:t>17</a:t>
            </a:fld>
            <a:endParaRPr lang="uk-UA"/>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4700" y="0"/>
            <a:ext cx="5551122" cy="6858000"/>
          </a:xfrm>
          <a:prstGeom prst="rect">
            <a:avLst/>
          </a:prstGeom>
        </p:spPr>
      </p:pic>
    </p:spTree>
    <p:extLst>
      <p:ext uri="{BB962C8B-B14F-4D97-AF65-F5344CB8AC3E}">
        <p14:creationId xmlns:p14="http://schemas.microsoft.com/office/powerpoint/2010/main" val="1083301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ape 130"/>
          <p:cNvPicPr preferRelativeResize="0"/>
          <p:nvPr/>
        </p:nvPicPr>
        <p:blipFill>
          <a:blip r:embed="rId2">
            <a:alphaModFix/>
          </a:blip>
          <a:stretch>
            <a:fillRect/>
          </a:stretch>
        </p:blipFill>
        <p:spPr>
          <a:xfrm>
            <a:off x="2502898" y="0"/>
            <a:ext cx="7504770" cy="5003180"/>
          </a:xfrm>
          <a:prstGeom prst="rect">
            <a:avLst/>
          </a:prstGeom>
          <a:noFill/>
          <a:ln>
            <a:noFill/>
          </a:ln>
        </p:spPr>
      </p:pic>
      <p:sp>
        <p:nvSpPr>
          <p:cNvPr id="5" name="TextBox 4"/>
          <p:cNvSpPr txBox="1"/>
          <p:nvPr/>
        </p:nvSpPr>
        <p:spPr>
          <a:xfrm>
            <a:off x="1003611" y="4919008"/>
            <a:ext cx="10080702" cy="1077218"/>
          </a:xfrm>
          <a:prstGeom prst="rect">
            <a:avLst/>
          </a:prstGeom>
          <a:noFill/>
        </p:spPr>
        <p:txBody>
          <a:bodyPr wrap="square" rtlCol="0">
            <a:spAutoFit/>
          </a:bodyPr>
          <a:lstStyle/>
          <a:p>
            <a:pPr algn="ctr"/>
            <a:r>
              <a:rPr lang="en-US" sz="3200" dirty="0"/>
              <a:t>Email </a:t>
            </a:r>
            <a:r>
              <a:rPr lang="en-US" sz="3200" dirty="0">
                <a:hlinkClick r:id="rId3"/>
              </a:rPr>
              <a:t>gwc.bioinfo-requests@umich.edu</a:t>
            </a:r>
            <a:r>
              <a:rPr lang="en-US" sz="3200" dirty="0"/>
              <a:t> for information about volunteering</a:t>
            </a:r>
          </a:p>
        </p:txBody>
      </p:sp>
      <p:sp>
        <p:nvSpPr>
          <p:cNvPr id="2" name="Slide Number Placeholder 1"/>
          <p:cNvSpPr>
            <a:spLocks noGrp="1"/>
          </p:cNvSpPr>
          <p:nvPr>
            <p:ph type="sldNum" sz="quarter" idx="12"/>
          </p:nvPr>
        </p:nvSpPr>
        <p:spPr/>
        <p:txBody>
          <a:bodyPr/>
          <a:lstStyle/>
          <a:p>
            <a:fld id="{BF9BB23A-6A3A-F44C-A473-4D889A2C6658}" type="slidenum">
              <a:rPr lang="en-US" smtClean="0"/>
              <a:t>18</a:t>
            </a:fld>
            <a:endParaRPr lang="en-US"/>
          </a:p>
        </p:txBody>
      </p:sp>
    </p:spTree>
    <p:extLst>
      <p:ext uri="{BB962C8B-B14F-4D97-AF65-F5344CB8AC3E}">
        <p14:creationId xmlns:p14="http://schemas.microsoft.com/office/powerpoint/2010/main" val="787762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2763" y="433896"/>
            <a:ext cx="5257837" cy="6804260"/>
          </a:xfrm>
        </p:spPr>
      </p:pic>
      <p:sp>
        <p:nvSpPr>
          <p:cNvPr id="6" name="TextBox 5"/>
          <p:cNvSpPr txBox="1"/>
          <p:nvPr/>
        </p:nvSpPr>
        <p:spPr>
          <a:xfrm flipH="1">
            <a:off x="11058663" y="2221739"/>
            <a:ext cx="720960" cy="830997"/>
          </a:xfrm>
          <a:prstGeom prst="rect">
            <a:avLst/>
          </a:prstGeom>
          <a:noFill/>
        </p:spPr>
        <p:txBody>
          <a:bodyPr wrap="square" rtlCol="0">
            <a:spAutoFit/>
          </a:bodyPr>
          <a:lstStyle/>
          <a:p>
            <a:r>
              <a:rPr lang="en-US" sz="4800" dirty="0">
                <a:latin typeface="Helvetica Neue Light" charset="0"/>
                <a:ea typeface="Helvetica Neue Light" charset="0"/>
                <a:cs typeface="Helvetica Neue Light" charset="0"/>
              </a:rPr>
              <a:t>A</a:t>
            </a:r>
          </a:p>
        </p:txBody>
      </p:sp>
      <p:sp>
        <p:nvSpPr>
          <p:cNvPr id="8" name="TextBox 7"/>
          <p:cNvSpPr txBox="1"/>
          <p:nvPr/>
        </p:nvSpPr>
        <p:spPr>
          <a:xfrm flipH="1">
            <a:off x="9503395" y="2221739"/>
            <a:ext cx="371580" cy="830997"/>
          </a:xfrm>
          <a:prstGeom prst="rect">
            <a:avLst/>
          </a:prstGeom>
          <a:noFill/>
        </p:spPr>
        <p:txBody>
          <a:bodyPr wrap="square" rtlCol="0">
            <a:spAutoFit/>
          </a:bodyPr>
          <a:lstStyle/>
          <a:p>
            <a:r>
              <a:rPr lang="en-US" sz="4800" dirty="0">
                <a:latin typeface="Helvetica Neue Light" charset="0"/>
                <a:ea typeface="Helvetica Neue Light" charset="0"/>
                <a:cs typeface="Helvetica Neue Light" charset="0"/>
              </a:rPr>
              <a:t>T</a:t>
            </a:r>
          </a:p>
        </p:txBody>
      </p:sp>
      <p:sp>
        <p:nvSpPr>
          <p:cNvPr id="9" name="TextBox 8"/>
          <p:cNvSpPr txBox="1"/>
          <p:nvPr/>
        </p:nvSpPr>
        <p:spPr>
          <a:xfrm flipH="1">
            <a:off x="11058850" y="3040371"/>
            <a:ext cx="720960" cy="830997"/>
          </a:xfrm>
          <a:prstGeom prst="rect">
            <a:avLst/>
          </a:prstGeom>
          <a:noFill/>
        </p:spPr>
        <p:txBody>
          <a:bodyPr wrap="square" rtlCol="0">
            <a:spAutoFit/>
          </a:bodyPr>
          <a:lstStyle/>
          <a:p>
            <a:r>
              <a:rPr lang="en-US" sz="4800" dirty="0">
                <a:latin typeface="Helvetica Neue Light" charset="0"/>
                <a:ea typeface="Helvetica Neue Light" charset="0"/>
                <a:cs typeface="Helvetica Neue Light" charset="0"/>
              </a:rPr>
              <a:t>G</a:t>
            </a:r>
          </a:p>
        </p:txBody>
      </p:sp>
      <p:sp>
        <p:nvSpPr>
          <p:cNvPr id="10" name="TextBox 9"/>
          <p:cNvSpPr txBox="1"/>
          <p:nvPr/>
        </p:nvSpPr>
        <p:spPr>
          <a:xfrm flipH="1">
            <a:off x="9508567" y="3040370"/>
            <a:ext cx="371580" cy="830997"/>
          </a:xfrm>
          <a:prstGeom prst="rect">
            <a:avLst/>
          </a:prstGeom>
          <a:noFill/>
        </p:spPr>
        <p:txBody>
          <a:bodyPr wrap="square" rtlCol="0">
            <a:spAutoFit/>
          </a:bodyPr>
          <a:lstStyle/>
          <a:p>
            <a:r>
              <a:rPr lang="en-US" sz="4800" dirty="0">
                <a:latin typeface="Helvetica Neue Light" charset="0"/>
                <a:ea typeface="Helvetica Neue Light" charset="0"/>
                <a:cs typeface="Helvetica Neue Light" charset="0"/>
              </a:rPr>
              <a:t>C</a:t>
            </a:r>
          </a:p>
        </p:txBody>
      </p:sp>
      <p:sp>
        <p:nvSpPr>
          <p:cNvPr id="2" name="Slide Number Placeholder 1"/>
          <p:cNvSpPr>
            <a:spLocks noGrp="1"/>
          </p:cNvSpPr>
          <p:nvPr>
            <p:ph type="sldNum" sz="quarter" idx="12"/>
          </p:nvPr>
        </p:nvSpPr>
        <p:spPr/>
        <p:txBody>
          <a:bodyPr/>
          <a:lstStyle/>
          <a:p>
            <a:fld id="{D6950B2D-0526-B440-90BF-82045654B8B8}" type="slidenum">
              <a:rPr lang="en-US" smtClean="0"/>
              <a:t>2</a:t>
            </a:fld>
            <a:endParaRPr lang="en-US"/>
          </a:p>
        </p:txBody>
      </p:sp>
      <p:sp>
        <p:nvSpPr>
          <p:cNvPr id="11" name="Title 1"/>
          <p:cNvSpPr txBox="1">
            <a:spLocks/>
          </p:cNvSpPr>
          <p:nvPr/>
        </p:nvSpPr>
        <p:spPr>
          <a:xfrm>
            <a:off x="22011" y="0"/>
            <a:ext cx="10515600" cy="8677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Helvetica Neue Light" charset="0"/>
                <a:ea typeface="Helvetica Neue Light" charset="0"/>
                <a:cs typeface="Helvetica Neue Light" charset="0"/>
              </a:defRPr>
            </a:lvl1pPr>
          </a:lstStyle>
          <a:p>
            <a:r>
              <a:rPr lang="en-US" dirty="0"/>
              <a:t>We can read the DNA in your cells</a:t>
            </a:r>
          </a:p>
        </p:txBody>
      </p:sp>
      <p:pic>
        <p:nvPicPr>
          <p:cNvPr id="12" name="Picture 11"/>
          <p:cNvPicPr>
            <a:picLocks noChangeAspect="1"/>
          </p:cNvPicPr>
          <p:nvPr/>
        </p:nvPicPr>
        <p:blipFill>
          <a:blip r:embed="rId3"/>
          <a:stretch>
            <a:fillRect/>
          </a:stretch>
        </p:blipFill>
        <p:spPr>
          <a:xfrm rot="1615450">
            <a:off x="9251231" y="1389193"/>
            <a:ext cx="2572763" cy="3302353"/>
          </a:xfrm>
          <a:prstGeom prst="rect">
            <a:avLst/>
          </a:prstGeom>
        </p:spPr>
      </p:pic>
    </p:spTree>
    <p:extLst>
      <p:ext uri="{BB962C8B-B14F-4D97-AF65-F5344CB8AC3E}">
        <p14:creationId xmlns:p14="http://schemas.microsoft.com/office/powerpoint/2010/main" val="94612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485772" y="1343025"/>
            <a:ext cx="5514975" cy="5514975"/>
          </a:xfrm>
          <a:prstGeom prst="rect">
            <a:avLst/>
          </a:prstGeom>
        </p:spPr>
      </p:pic>
      <p:pic>
        <p:nvPicPr>
          <p:cNvPr id="4" name="Picture 3"/>
          <p:cNvPicPr>
            <a:picLocks noChangeAspect="1"/>
          </p:cNvPicPr>
          <p:nvPr/>
        </p:nvPicPr>
        <p:blipFill rotWithShape="1">
          <a:blip r:embed="rId4"/>
          <a:srcRect l="13994" t="2604" b="7505"/>
          <a:stretch/>
        </p:blipFill>
        <p:spPr>
          <a:xfrm>
            <a:off x="5401327" y="3097388"/>
            <a:ext cx="6572251" cy="3531309"/>
          </a:xfrm>
          <a:prstGeom prst="rect">
            <a:avLst/>
          </a:prstGeom>
        </p:spPr>
      </p:pic>
      <p:cxnSp>
        <p:nvCxnSpPr>
          <p:cNvPr id="6" name="Straight Connector 5"/>
          <p:cNvCxnSpPr/>
          <p:nvPr/>
        </p:nvCxnSpPr>
        <p:spPr>
          <a:xfrm>
            <a:off x="5086350" y="3302644"/>
            <a:ext cx="34422" cy="3223745"/>
          </a:xfrm>
          <a:prstGeom prst="line">
            <a:avLst/>
          </a:prstGeom>
          <a:ln w="635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3495420" y="4157110"/>
            <a:ext cx="2445396" cy="707886"/>
          </a:xfrm>
          <a:prstGeom prst="rect">
            <a:avLst/>
          </a:prstGeom>
          <a:noFill/>
        </p:spPr>
        <p:txBody>
          <a:bodyPr wrap="square" rtlCol="0">
            <a:spAutoFit/>
          </a:bodyPr>
          <a:lstStyle/>
          <a:p>
            <a:r>
              <a:rPr lang="en-US" sz="4000" b="1" dirty="0"/>
              <a:t>305 feet</a:t>
            </a:r>
          </a:p>
        </p:txBody>
      </p:sp>
      <p:cxnSp>
        <p:nvCxnSpPr>
          <p:cNvPr id="10" name="Straight Connector 9"/>
          <p:cNvCxnSpPr/>
          <p:nvPr/>
        </p:nvCxnSpPr>
        <p:spPr>
          <a:xfrm flipH="1">
            <a:off x="617250" y="1928813"/>
            <a:ext cx="1730" cy="4595344"/>
          </a:xfrm>
          <a:prstGeom prst="line">
            <a:avLst/>
          </a:prstGeom>
          <a:ln w="635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rot="16200000">
            <a:off x="-1138612" y="3559332"/>
            <a:ext cx="2740202" cy="707886"/>
          </a:xfrm>
          <a:prstGeom prst="rect">
            <a:avLst/>
          </a:prstGeom>
          <a:noFill/>
        </p:spPr>
        <p:txBody>
          <a:bodyPr wrap="square" rtlCol="0">
            <a:spAutoFit/>
          </a:bodyPr>
          <a:lstStyle/>
          <a:p>
            <a:r>
              <a:rPr lang="en-US" sz="4000" b="1" dirty="0"/>
              <a:t>424 feet</a:t>
            </a:r>
          </a:p>
        </p:txBody>
      </p:sp>
      <p:sp>
        <p:nvSpPr>
          <p:cNvPr id="14" name="Title 1"/>
          <p:cNvSpPr>
            <a:spLocks noGrp="1"/>
          </p:cNvSpPr>
          <p:nvPr>
            <p:ph type="title"/>
          </p:nvPr>
        </p:nvSpPr>
        <p:spPr>
          <a:xfrm>
            <a:off x="0" y="17462"/>
            <a:ext cx="12192000" cy="1325563"/>
          </a:xfrm>
        </p:spPr>
        <p:txBody>
          <a:bodyPr>
            <a:normAutofit/>
          </a:bodyPr>
          <a:lstStyle/>
          <a:p>
            <a:r>
              <a:rPr lang="en-US" sz="4000" dirty="0"/>
              <a:t>How tall is the human genome if you print it on paper?</a:t>
            </a:r>
          </a:p>
        </p:txBody>
      </p:sp>
      <p:sp>
        <p:nvSpPr>
          <p:cNvPr id="2" name="Slide Number Placeholder 1"/>
          <p:cNvSpPr>
            <a:spLocks noGrp="1"/>
          </p:cNvSpPr>
          <p:nvPr>
            <p:ph type="sldNum" sz="quarter" idx="12"/>
          </p:nvPr>
        </p:nvSpPr>
        <p:spPr/>
        <p:txBody>
          <a:bodyPr/>
          <a:lstStyle/>
          <a:p>
            <a:fld id="{D6950B2D-0526-B440-90BF-82045654B8B8}" type="slidenum">
              <a:rPr lang="en-US" smtClean="0"/>
              <a:t>3</a:t>
            </a:fld>
            <a:endParaRPr lang="en-US"/>
          </a:p>
        </p:txBody>
      </p:sp>
    </p:spTree>
    <p:extLst>
      <p:ext uri="{BB962C8B-B14F-4D97-AF65-F5344CB8AC3E}">
        <p14:creationId xmlns:p14="http://schemas.microsoft.com/office/powerpoint/2010/main" val="161995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812" y="0"/>
            <a:ext cx="11567279" cy="6858000"/>
          </a:xfrm>
          <a:prstGeom prst="rect">
            <a:avLst/>
          </a:prstGeom>
        </p:spPr>
      </p:pic>
      <p:sp>
        <p:nvSpPr>
          <p:cNvPr id="2" name="Slide Number Placeholder 1"/>
          <p:cNvSpPr>
            <a:spLocks noGrp="1"/>
          </p:cNvSpPr>
          <p:nvPr>
            <p:ph type="sldNum" sz="quarter" idx="12"/>
          </p:nvPr>
        </p:nvSpPr>
        <p:spPr/>
        <p:txBody>
          <a:bodyPr/>
          <a:lstStyle/>
          <a:p>
            <a:fld id="{D6950B2D-0526-B440-90BF-82045654B8B8}" type="slidenum">
              <a:rPr lang="en-US" smtClean="0"/>
              <a:t>4</a:t>
            </a:fld>
            <a:endParaRPr lang="en-US"/>
          </a:p>
        </p:txBody>
      </p:sp>
    </p:spTree>
    <p:extLst>
      <p:ext uri="{BB962C8B-B14F-4D97-AF65-F5344CB8AC3E}">
        <p14:creationId xmlns:p14="http://schemas.microsoft.com/office/powerpoint/2010/main" val="1554512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977990" cy="6858000"/>
          </a:xfrm>
          <a:prstGeom prst="rect">
            <a:avLst/>
          </a:prstGeom>
        </p:spPr>
      </p:pic>
      <p:sp>
        <p:nvSpPr>
          <p:cNvPr id="7" name="TextBox 6"/>
          <p:cNvSpPr txBox="1"/>
          <p:nvPr/>
        </p:nvSpPr>
        <p:spPr>
          <a:xfrm>
            <a:off x="9415618" y="1057951"/>
            <a:ext cx="695459" cy="830997"/>
          </a:xfrm>
          <a:prstGeom prst="rect">
            <a:avLst/>
          </a:prstGeom>
          <a:noFill/>
        </p:spPr>
        <p:txBody>
          <a:bodyPr wrap="square" rtlCol="0">
            <a:spAutoFit/>
          </a:bodyPr>
          <a:lstStyle/>
          <a:p>
            <a:r>
              <a:rPr lang="en-US" sz="4800" b="1" dirty="0"/>
              <a:t>A</a:t>
            </a:r>
          </a:p>
        </p:txBody>
      </p:sp>
      <p:sp>
        <p:nvSpPr>
          <p:cNvPr id="9" name="TextBox 8"/>
          <p:cNvSpPr txBox="1"/>
          <p:nvPr/>
        </p:nvSpPr>
        <p:spPr>
          <a:xfrm>
            <a:off x="9417420" y="2298868"/>
            <a:ext cx="695459" cy="830997"/>
          </a:xfrm>
          <a:prstGeom prst="rect">
            <a:avLst/>
          </a:prstGeom>
          <a:noFill/>
        </p:spPr>
        <p:txBody>
          <a:bodyPr wrap="square" rtlCol="0">
            <a:spAutoFit/>
          </a:bodyPr>
          <a:lstStyle/>
          <a:p>
            <a:r>
              <a:rPr lang="en-US" sz="4800" b="1"/>
              <a:t>T</a:t>
            </a:r>
            <a:endParaRPr lang="en-US" sz="4800" b="1" dirty="0"/>
          </a:p>
        </p:txBody>
      </p:sp>
      <p:sp>
        <p:nvSpPr>
          <p:cNvPr id="10" name="TextBox 9"/>
          <p:cNvSpPr txBox="1"/>
          <p:nvPr/>
        </p:nvSpPr>
        <p:spPr>
          <a:xfrm>
            <a:off x="9360565" y="4794829"/>
            <a:ext cx="695459" cy="830997"/>
          </a:xfrm>
          <a:prstGeom prst="rect">
            <a:avLst/>
          </a:prstGeom>
          <a:noFill/>
        </p:spPr>
        <p:txBody>
          <a:bodyPr wrap="square" rtlCol="0">
            <a:spAutoFit/>
          </a:bodyPr>
          <a:lstStyle/>
          <a:p>
            <a:r>
              <a:rPr lang="en-US" sz="4800" b="1" dirty="0"/>
              <a:t>G</a:t>
            </a:r>
          </a:p>
        </p:txBody>
      </p:sp>
      <p:sp>
        <p:nvSpPr>
          <p:cNvPr id="11" name="TextBox 10"/>
          <p:cNvSpPr txBox="1"/>
          <p:nvPr/>
        </p:nvSpPr>
        <p:spPr>
          <a:xfrm>
            <a:off x="9359296" y="3535640"/>
            <a:ext cx="695459" cy="830997"/>
          </a:xfrm>
          <a:prstGeom prst="rect">
            <a:avLst/>
          </a:prstGeom>
          <a:noFill/>
        </p:spPr>
        <p:txBody>
          <a:bodyPr wrap="square" rtlCol="0">
            <a:spAutoFit/>
          </a:bodyPr>
          <a:lstStyle/>
          <a:p>
            <a:r>
              <a:rPr lang="en-US" sz="4800" b="1" dirty="0"/>
              <a:t>C</a:t>
            </a:r>
          </a:p>
        </p:txBody>
      </p:sp>
      <p:sp>
        <p:nvSpPr>
          <p:cNvPr id="12" name="Oval 11"/>
          <p:cNvSpPr/>
          <p:nvPr/>
        </p:nvSpPr>
        <p:spPr>
          <a:xfrm>
            <a:off x="6935491" y="1809279"/>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12" idx="5"/>
            <a:endCxn id="39" idx="2"/>
          </p:cNvCxnSpPr>
          <p:nvPr/>
        </p:nvCxnSpPr>
        <p:spPr>
          <a:xfrm>
            <a:off x="7070979" y="1944767"/>
            <a:ext cx="2234534" cy="3265561"/>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7686980" y="770507"/>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a:stCxn id="16" idx="5"/>
            <a:endCxn id="32" idx="2"/>
          </p:cNvCxnSpPr>
          <p:nvPr/>
        </p:nvCxnSpPr>
        <p:spPr>
          <a:xfrm>
            <a:off x="7822468" y="905995"/>
            <a:ext cx="1483045" cy="620672"/>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7262149" y="1222149"/>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p:cNvCxnSpPr>
            <a:endCxn id="34" idx="2"/>
          </p:cNvCxnSpPr>
          <p:nvPr/>
        </p:nvCxnSpPr>
        <p:spPr>
          <a:xfrm>
            <a:off x="7397637" y="1379512"/>
            <a:ext cx="1878450" cy="1343681"/>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7618562" y="2262937"/>
            <a:ext cx="158734" cy="158734"/>
          </a:xfrm>
          <a:prstGeom prst="ellipse">
            <a:avLst/>
          </a:prstGeom>
          <a:noFill/>
          <a:ln w="38100">
            <a:solidFill>
              <a:srgbClr val="A6A8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a:stCxn id="29" idx="5"/>
            <a:endCxn id="37" idx="2"/>
          </p:cNvCxnSpPr>
          <p:nvPr/>
        </p:nvCxnSpPr>
        <p:spPr>
          <a:xfrm>
            <a:off x="7754050" y="2398425"/>
            <a:ext cx="1516771" cy="1553624"/>
          </a:xfrm>
          <a:prstGeom prst="line">
            <a:avLst/>
          </a:prstGeom>
          <a:ln w="38100">
            <a:solidFill>
              <a:srgbClr val="A6A8AB"/>
            </a:solidFill>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9305513" y="1155827"/>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9276087" y="2352353"/>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9270821" y="3581209"/>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9305513" y="4839488"/>
            <a:ext cx="741680" cy="741680"/>
          </a:xfrm>
          <a:prstGeom prst="ellipse">
            <a:avLst/>
          </a:prstGeom>
          <a:noFill/>
          <a:ln w="63500">
            <a:solidFill>
              <a:srgbClr val="6D6E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D6950B2D-0526-B440-90BF-82045654B8B8}" type="slidenum">
              <a:rPr lang="en-US" smtClean="0"/>
              <a:t>5</a:t>
            </a:fld>
            <a:endParaRPr lang="en-US"/>
          </a:p>
        </p:txBody>
      </p:sp>
      <p:pic>
        <p:nvPicPr>
          <p:cNvPr id="21" name="Picture 20"/>
          <p:cNvPicPr>
            <a:picLocks noChangeAspect="1"/>
          </p:cNvPicPr>
          <p:nvPr/>
        </p:nvPicPr>
        <p:blipFill>
          <a:blip r:embed="rId4"/>
          <a:stretch>
            <a:fillRect/>
          </a:stretch>
        </p:blipFill>
        <p:spPr>
          <a:xfrm rot="1615450">
            <a:off x="9185780" y="1002840"/>
            <a:ext cx="3734124" cy="4793055"/>
          </a:xfrm>
          <a:prstGeom prst="rect">
            <a:avLst/>
          </a:prstGeom>
        </p:spPr>
      </p:pic>
    </p:spTree>
    <p:extLst>
      <p:ext uri="{BB962C8B-B14F-4D97-AF65-F5344CB8AC3E}">
        <p14:creationId xmlns:p14="http://schemas.microsoft.com/office/powerpoint/2010/main" val="144639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P spid="12" grpId="0" animBg="1"/>
      <p:bldP spid="16" grpId="0" animBg="1"/>
      <p:bldP spid="26" grpId="0" animBg="1"/>
      <p:bldP spid="29" grpId="0" animBg="1"/>
      <p:bldP spid="32" grpId="0" animBg="1"/>
      <p:bldP spid="34" grpId="0" animBg="1"/>
      <p:bldP spid="37" grpId="0" animBg="1"/>
      <p:bldP spid="3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9388" y="0"/>
            <a:ext cx="9530755" cy="6858000"/>
          </a:xfrm>
          <a:prstGeom prst="rect">
            <a:avLst/>
          </a:prstGeom>
        </p:spPr>
      </p:pic>
      <p:sp>
        <p:nvSpPr>
          <p:cNvPr id="6" name="TextBox 5"/>
          <p:cNvSpPr txBox="1"/>
          <p:nvPr/>
        </p:nvSpPr>
        <p:spPr>
          <a:xfrm>
            <a:off x="2957513" y="2143125"/>
            <a:ext cx="6429375" cy="1631216"/>
          </a:xfrm>
          <a:prstGeom prst="rect">
            <a:avLst/>
          </a:prstGeom>
          <a:noFill/>
        </p:spPr>
        <p:txBody>
          <a:bodyPr wrap="square" rtlCol="0">
            <a:spAutoFit/>
          </a:bodyPr>
          <a:lstStyle/>
          <a:p>
            <a:pPr algn="ctr"/>
            <a:r>
              <a:rPr lang="en-US" sz="10000" b="1" dirty="0">
                <a:solidFill>
                  <a:schemeClr val="bg1"/>
                </a:solidFill>
              </a:rPr>
              <a:t>Python</a:t>
            </a:r>
          </a:p>
        </p:txBody>
      </p:sp>
      <p:sp>
        <p:nvSpPr>
          <p:cNvPr id="2" name="Slide Number Placeholder 1"/>
          <p:cNvSpPr>
            <a:spLocks noGrp="1"/>
          </p:cNvSpPr>
          <p:nvPr>
            <p:ph type="sldNum" sz="quarter" idx="12"/>
          </p:nvPr>
        </p:nvSpPr>
        <p:spPr/>
        <p:txBody>
          <a:bodyPr/>
          <a:lstStyle/>
          <a:p>
            <a:fld id="{D6950B2D-0526-B440-90BF-82045654B8B8}" type="slidenum">
              <a:rPr lang="en-US" smtClean="0"/>
              <a:t>6</a:t>
            </a:fld>
            <a:endParaRPr lang="en-US"/>
          </a:p>
        </p:txBody>
      </p:sp>
    </p:spTree>
    <p:extLst>
      <p:ext uri="{BB962C8B-B14F-4D97-AF65-F5344CB8AC3E}">
        <p14:creationId xmlns:p14="http://schemas.microsoft.com/office/powerpoint/2010/main" val="55864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33040" y="0"/>
            <a:ext cx="6097043" cy="6858000"/>
          </a:xfrm>
        </p:spPr>
      </p:pic>
      <p:sp>
        <p:nvSpPr>
          <p:cNvPr id="2" name="Slide Number Placeholder 1"/>
          <p:cNvSpPr>
            <a:spLocks noGrp="1"/>
          </p:cNvSpPr>
          <p:nvPr>
            <p:ph type="sldNum" sz="quarter" idx="12"/>
          </p:nvPr>
        </p:nvSpPr>
        <p:spPr/>
        <p:txBody>
          <a:bodyPr/>
          <a:lstStyle/>
          <a:p>
            <a:fld id="{D6950B2D-0526-B440-90BF-82045654B8B8}" type="slidenum">
              <a:rPr lang="en-US" smtClean="0"/>
              <a:t>7</a:t>
            </a:fld>
            <a:endParaRPr lang="en-US"/>
          </a:p>
        </p:txBody>
      </p:sp>
    </p:spTree>
    <p:extLst>
      <p:ext uri="{BB962C8B-B14F-4D97-AF65-F5344CB8AC3E}">
        <p14:creationId xmlns:p14="http://schemas.microsoft.com/office/powerpoint/2010/main" val="319505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0" y="593367"/>
            <a:ext cx="12192000" cy="763600"/>
          </a:xfrm>
          <a:prstGeom prst="rect">
            <a:avLst/>
          </a:prstGeom>
        </p:spPr>
        <p:txBody>
          <a:bodyPr spcFirstLastPara="1" vert="horz" wrap="square" lIns="121900" tIns="121900" rIns="121900" bIns="121900" rtlCol="0" anchor="t" anchorCtr="0">
            <a:noAutofit/>
          </a:bodyPr>
          <a:lstStyle/>
          <a:p>
            <a:r>
              <a:rPr lang="en" dirty="0"/>
              <a:t>Boolean: binary variable with two possible values</a:t>
            </a:r>
            <a:endParaRPr dirty="0"/>
          </a:p>
        </p:txBody>
      </p:sp>
      <p:pic>
        <p:nvPicPr>
          <p:cNvPr id="66" name="Shape 66"/>
          <p:cNvPicPr preferRelativeResize="0"/>
          <p:nvPr/>
        </p:nvPicPr>
        <p:blipFill>
          <a:blip r:embed="rId3">
            <a:alphaModFix/>
          </a:blip>
          <a:stretch>
            <a:fillRect/>
          </a:stretch>
        </p:blipFill>
        <p:spPr>
          <a:xfrm>
            <a:off x="1719367" y="1803400"/>
            <a:ext cx="3251200" cy="3251200"/>
          </a:xfrm>
          <a:prstGeom prst="rect">
            <a:avLst/>
          </a:prstGeom>
          <a:noFill/>
          <a:ln>
            <a:noFill/>
          </a:ln>
        </p:spPr>
      </p:pic>
      <p:pic>
        <p:nvPicPr>
          <p:cNvPr id="67" name="Shape 67"/>
          <p:cNvPicPr preferRelativeResize="0"/>
          <p:nvPr/>
        </p:nvPicPr>
        <p:blipFill>
          <a:blip r:embed="rId4">
            <a:alphaModFix/>
          </a:blip>
          <a:stretch>
            <a:fillRect/>
          </a:stretch>
        </p:blipFill>
        <p:spPr>
          <a:xfrm>
            <a:off x="7660367" y="1887567"/>
            <a:ext cx="3251200" cy="3251200"/>
          </a:xfrm>
          <a:prstGeom prst="rect">
            <a:avLst/>
          </a:prstGeom>
          <a:noFill/>
          <a:ln>
            <a:noFill/>
          </a:ln>
        </p:spPr>
      </p:pic>
      <p:sp>
        <p:nvSpPr>
          <p:cNvPr id="68" name="Shape 68"/>
          <p:cNvSpPr txBox="1"/>
          <p:nvPr/>
        </p:nvSpPr>
        <p:spPr>
          <a:xfrm>
            <a:off x="1902533" y="5501033"/>
            <a:ext cx="3106000" cy="796400"/>
          </a:xfrm>
          <a:prstGeom prst="rect">
            <a:avLst/>
          </a:prstGeom>
          <a:noFill/>
          <a:ln>
            <a:noFill/>
          </a:ln>
        </p:spPr>
        <p:txBody>
          <a:bodyPr spcFirstLastPara="1" wrap="square" lIns="121900" tIns="121900" rIns="121900" bIns="121900" anchor="t" anchorCtr="0">
            <a:noAutofit/>
          </a:bodyPr>
          <a:lstStyle/>
          <a:p>
            <a:pPr algn="ctr"/>
            <a:r>
              <a:rPr lang="en" sz="4000" dirty="0">
                <a:solidFill>
                  <a:srgbClr val="002060"/>
                </a:solidFill>
                <a:latin typeface="Helvetica Neue Light" charset="0"/>
                <a:ea typeface="Helvetica Neue Light" charset="0"/>
                <a:cs typeface="Helvetica Neue Light" charset="0"/>
              </a:rPr>
              <a:t>TRUE</a:t>
            </a:r>
            <a:endParaRPr sz="4000" dirty="0">
              <a:solidFill>
                <a:srgbClr val="002060"/>
              </a:solidFill>
              <a:latin typeface="Helvetica Neue Light" charset="0"/>
              <a:ea typeface="Helvetica Neue Light" charset="0"/>
              <a:cs typeface="Helvetica Neue Light" charset="0"/>
            </a:endParaRPr>
          </a:p>
        </p:txBody>
      </p:sp>
      <p:sp>
        <p:nvSpPr>
          <p:cNvPr id="69" name="Shape 69"/>
          <p:cNvSpPr txBox="1"/>
          <p:nvPr/>
        </p:nvSpPr>
        <p:spPr>
          <a:xfrm>
            <a:off x="7660367" y="5624600"/>
            <a:ext cx="3106000" cy="796400"/>
          </a:xfrm>
          <a:prstGeom prst="rect">
            <a:avLst/>
          </a:prstGeom>
          <a:noFill/>
          <a:ln>
            <a:noFill/>
          </a:ln>
        </p:spPr>
        <p:txBody>
          <a:bodyPr spcFirstLastPara="1" wrap="square" lIns="121900" tIns="121900" rIns="121900" bIns="121900" anchor="t" anchorCtr="0">
            <a:noAutofit/>
          </a:bodyPr>
          <a:lstStyle/>
          <a:p>
            <a:pPr algn="ctr"/>
            <a:r>
              <a:rPr lang="en" sz="4000">
                <a:solidFill>
                  <a:srgbClr val="002060"/>
                </a:solidFill>
                <a:latin typeface="Helvetica Neue Light" charset="0"/>
                <a:ea typeface="Helvetica Neue Light" charset="0"/>
                <a:cs typeface="Helvetica Neue Light" charset="0"/>
              </a:rPr>
              <a:t>FALSE</a:t>
            </a:r>
            <a:endParaRPr sz="4000" dirty="0">
              <a:solidFill>
                <a:srgbClr val="002060"/>
              </a:solidFill>
              <a:latin typeface="Helvetica Neue Light" charset="0"/>
              <a:ea typeface="Helvetica Neue Light" charset="0"/>
              <a:cs typeface="Helvetica Neue Light" charset="0"/>
            </a:endParaRPr>
          </a:p>
        </p:txBody>
      </p:sp>
    </p:spTree>
    <p:extLst>
      <p:ext uri="{BB962C8B-B14F-4D97-AF65-F5344CB8AC3E}">
        <p14:creationId xmlns:p14="http://schemas.microsoft.com/office/powerpoint/2010/main" val="48257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415600" y="1536633"/>
            <a:ext cx="11360800" cy="1989600"/>
          </a:xfrm>
          <a:prstGeom prst="rect">
            <a:avLst/>
          </a:prstGeom>
        </p:spPr>
        <p:txBody>
          <a:bodyPr spcFirstLastPara="1" vert="horz" wrap="square" lIns="121900" tIns="121900" rIns="121900" bIns="121900" rtlCol="0" anchor="t" anchorCtr="0">
            <a:noAutofit/>
          </a:bodyPr>
          <a:lstStyle/>
          <a:p>
            <a:pPr marL="0" indent="0">
              <a:buNone/>
            </a:pPr>
            <a:r>
              <a:rPr lang="en" sz="4000">
                <a:solidFill>
                  <a:srgbClr val="E75A94"/>
                </a:solidFill>
                <a:latin typeface="Consolas"/>
                <a:ea typeface="Consolas"/>
                <a:cs typeface="Consolas"/>
                <a:sym typeface="Consolas"/>
              </a:rPr>
              <a:t>If</a:t>
            </a:r>
            <a:r>
              <a:rPr lang="en" sz="4000">
                <a:latin typeface="Consolas"/>
                <a:ea typeface="Consolas"/>
                <a:cs typeface="Consolas"/>
                <a:sym typeface="Consolas"/>
              </a:rPr>
              <a:t> you like the color pink:</a:t>
            </a:r>
            <a:endParaRPr sz="4000">
              <a:latin typeface="Consolas"/>
              <a:ea typeface="Consolas"/>
              <a:cs typeface="Consolas"/>
              <a:sym typeface="Consolas"/>
            </a:endParaRPr>
          </a:p>
          <a:p>
            <a:pPr marL="0" indent="0">
              <a:spcBef>
                <a:spcPts val="2133"/>
              </a:spcBef>
              <a:buNone/>
            </a:pPr>
            <a:r>
              <a:rPr lang="en" sz="4000">
                <a:latin typeface="Consolas"/>
                <a:ea typeface="Consolas"/>
                <a:cs typeface="Consolas"/>
                <a:sym typeface="Consolas"/>
              </a:rPr>
              <a:t>	Put your thumb up</a:t>
            </a:r>
            <a:endParaRPr sz="4000">
              <a:latin typeface="Consolas"/>
              <a:ea typeface="Consolas"/>
              <a:cs typeface="Consolas"/>
              <a:sym typeface="Consolas"/>
            </a:endParaRPr>
          </a:p>
          <a:p>
            <a:pPr marL="0" indent="0">
              <a:spcBef>
                <a:spcPts val="2133"/>
              </a:spcBef>
              <a:buNone/>
            </a:pPr>
            <a:endParaRPr sz="4000">
              <a:latin typeface="Consolas"/>
              <a:ea typeface="Consolas"/>
              <a:cs typeface="Consolas"/>
              <a:sym typeface="Consolas"/>
            </a:endParaRPr>
          </a:p>
          <a:p>
            <a:pPr marL="0" indent="0">
              <a:spcBef>
                <a:spcPts val="2133"/>
              </a:spcBef>
              <a:spcAft>
                <a:spcPts val="2133"/>
              </a:spcAft>
              <a:buNone/>
            </a:pPr>
            <a:endParaRPr sz="4000">
              <a:latin typeface="Consolas"/>
              <a:ea typeface="Consolas"/>
              <a:cs typeface="Consolas"/>
              <a:sym typeface="Consolas"/>
            </a:endParaRPr>
          </a:p>
        </p:txBody>
      </p:sp>
      <p:sp>
        <p:nvSpPr>
          <p:cNvPr id="75" name="Shape 75"/>
          <p:cNvSpPr txBox="1"/>
          <p:nvPr/>
        </p:nvSpPr>
        <p:spPr>
          <a:xfrm>
            <a:off x="533333" y="3835467"/>
            <a:ext cx="11323200" cy="2370000"/>
          </a:xfrm>
          <a:prstGeom prst="rect">
            <a:avLst/>
          </a:prstGeom>
          <a:noFill/>
          <a:ln>
            <a:noFill/>
          </a:ln>
        </p:spPr>
        <p:txBody>
          <a:bodyPr spcFirstLastPara="1" wrap="square" lIns="121900" tIns="121900" rIns="121900" bIns="121900" anchor="t" anchorCtr="0">
            <a:noAutofit/>
          </a:bodyPr>
          <a:lstStyle/>
          <a:p>
            <a:pPr>
              <a:lnSpc>
                <a:spcPct val="115000"/>
              </a:lnSpc>
              <a:buClr>
                <a:schemeClr val="dk1"/>
              </a:buClr>
              <a:buSzPts val="1100"/>
            </a:pPr>
            <a:r>
              <a:rPr lang="en" sz="4000">
                <a:solidFill>
                  <a:srgbClr val="E75A94"/>
                </a:solidFill>
                <a:latin typeface="Consolas"/>
                <a:ea typeface="Consolas"/>
                <a:cs typeface="Consolas"/>
                <a:sym typeface="Consolas"/>
              </a:rPr>
              <a:t>Else</a:t>
            </a:r>
            <a:r>
              <a:rPr lang="en" sz="4000">
                <a:solidFill>
                  <a:schemeClr val="dk2"/>
                </a:solidFill>
                <a:latin typeface="Consolas"/>
                <a:ea typeface="Consolas"/>
                <a:cs typeface="Consolas"/>
                <a:sym typeface="Consolas"/>
              </a:rPr>
              <a:t>:</a:t>
            </a:r>
            <a:endParaRPr sz="4000">
              <a:solidFill>
                <a:schemeClr val="dk2"/>
              </a:solidFill>
              <a:latin typeface="Consolas"/>
              <a:ea typeface="Consolas"/>
              <a:cs typeface="Consolas"/>
              <a:sym typeface="Consolas"/>
            </a:endParaRPr>
          </a:p>
          <a:p>
            <a:pPr>
              <a:lnSpc>
                <a:spcPct val="115000"/>
              </a:lnSpc>
              <a:spcBef>
                <a:spcPts val="2133"/>
              </a:spcBef>
              <a:spcAft>
                <a:spcPts val="2133"/>
              </a:spcAft>
              <a:buClr>
                <a:schemeClr val="dk1"/>
              </a:buClr>
              <a:buSzPts val="1100"/>
            </a:pPr>
            <a:r>
              <a:rPr lang="en" sz="4000">
                <a:solidFill>
                  <a:schemeClr val="dk2"/>
                </a:solidFill>
                <a:latin typeface="Consolas"/>
                <a:ea typeface="Consolas"/>
                <a:cs typeface="Consolas"/>
                <a:sym typeface="Consolas"/>
              </a:rPr>
              <a:t>	Put your thumb down</a:t>
            </a:r>
            <a:endParaRPr sz="2400"/>
          </a:p>
        </p:txBody>
      </p:sp>
    </p:spTree>
    <p:extLst>
      <p:ext uri="{BB962C8B-B14F-4D97-AF65-F5344CB8AC3E}">
        <p14:creationId xmlns:p14="http://schemas.microsoft.com/office/powerpoint/2010/main" val="15298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5630</TotalTime>
  <Words>276</Words>
  <Application>Microsoft Macintosh PowerPoint</Application>
  <PresentationFormat>Widescreen</PresentationFormat>
  <Paragraphs>81</Paragraphs>
  <Slides>18</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Consolas</vt:lpstr>
      <vt:lpstr>Helvetica Neue Light</vt:lpstr>
      <vt:lpstr>Office Theme</vt:lpstr>
      <vt:lpstr>Computational Biology</vt:lpstr>
      <vt:lpstr>PowerPoint Presentation</vt:lpstr>
      <vt:lpstr>How tall is the human genome if you print it on paper?</vt:lpstr>
      <vt:lpstr>PowerPoint Presentation</vt:lpstr>
      <vt:lpstr>PowerPoint Presentation</vt:lpstr>
      <vt:lpstr>PowerPoint Presentation</vt:lpstr>
      <vt:lpstr>PowerPoint Presentation</vt:lpstr>
      <vt:lpstr>Boolean: binary variable with two possible values</vt:lpstr>
      <vt:lpstr>PowerPoint Presentation</vt:lpstr>
      <vt:lpstr>PowerPoint Presentation</vt:lpstr>
      <vt:lpstr>PowerPoint Presentation</vt:lpstr>
      <vt:lpstr>PowerPoint Presentation</vt:lpstr>
      <vt:lpstr>Ozobot </vt:lpstr>
      <vt:lpstr>PowerPoint Presentation</vt:lpstr>
      <vt:lpstr>Goal: Turn your Ozobot into a scientist with booleans and conditional statements!   Use code to: 1. Simulate Whole Exome Sequencing for genetic testing 2. Avoid pitfalls along the way!</vt:lpstr>
      <vt:lpstr>Ozocodes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Association of Multicultural Scientists: Science Career Day</dc:title>
  <dc:creator>Brooke Wolford</dc:creator>
  <cp:lastModifiedBy>Wolford, Brooke</cp:lastModifiedBy>
  <cp:revision>56</cp:revision>
  <dcterms:created xsi:type="dcterms:W3CDTF">2018-04-23T13:59:55Z</dcterms:created>
  <dcterms:modified xsi:type="dcterms:W3CDTF">2019-07-29T19:18:53Z</dcterms:modified>
</cp:coreProperties>
</file>